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9"/>
  </p:notesMasterIdLst>
  <p:handoutMasterIdLst>
    <p:handoutMasterId r:id="rId10"/>
  </p:handoutMasterIdLst>
  <p:sldIdLst>
    <p:sldId id="366" r:id="rId2"/>
    <p:sldId id="422" r:id="rId3"/>
    <p:sldId id="424" r:id="rId4"/>
    <p:sldId id="430" r:id="rId5"/>
    <p:sldId id="432" r:id="rId6"/>
    <p:sldId id="426" r:id="rId7"/>
    <p:sldId id="431" r:id="rId8"/>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14">
          <p15:clr>
            <a:srgbClr val="A4A3A4"/>
          </p15:clr>
        </p15:guide>
        <p15:guide id="2" pos="126">
          <p15:clr>
            <a:srgbClr val="A4A3A4"/>
          </p15:clr>
        </p15:guide>
      </p15:sldGuideLst>
    </p:ext>
    <p:ext uri="{2D200454-40CA-4A62-9FC3-DE9A4176ACB9}">
      <p15:notesGuideLst xmlns=""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D6EC"/>
    <a:srgbClr val="FF5A00"/>
    <a:srgbClr val="0098D0"/>
    <a:srgbClr val="0064C8"/>
    <a:srgbClr val="B197D3"/>
    <a:srgbClr val="FFBE3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8" autoAdjust="0"/>
    <p:restoredTop sz="94647" autoAdjust="0"/>
  </p:normalViewPr>
  <p:slideViewPr>
    <p:cSldViewPr>
      <p:cViewPr>
        <p:scale>
          <a:sx n="96" d="100"/>
          <a:sy n="96" d="100"/>
        </p:scale>
        <p:origin x="-725" y="245"/>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C0C507-71B9-41C7-B3F7-C35EAE118657}" type="doc">
      <dgm:prSet loTypeId="urn:microsoft.com/office/officeart/2005/8/layout/hProcess9" loCatId="process" qsTypeId="urn:microsoft.com/office/officeart/2005/8/quickstyle/simple1" qsCatId="simple" csTypeId="urn:microsoft.com/office/officeart/2005/8/colors/accent1_2" csCatId="accent1" phldr="1"/>
      <dgm:spPr/>
    </dgm:pt>
    <dgm:pt modelId="{88D1225C-6879-4089-B95A-E6B8CD2EC2F8}">
      <dgm:prSet phldrT="[テキスト]"/>
      <dgm:spPr/>
      <dgm:t>
        <a:bodyPr/>
        <a:lstStyle/>
        <a:p>
          <a:pPr algn="ctr"/>
          <a:r>
            <a:rPr kumimoji="1" lang="ja-JP" altLang="en-US" dirty="0" smtClean="0"/>
            <a:t>平時</a:t>
          </a:r>
          <a:endParaRPr kumimoji="1" lang="ja-JP" altLang="en-US" dirty="0"/>
        </a:p>
      </dgm:t>
    </dgm:pt>
    <dgm:pt modelId="{91EB717E-EB3B-4684-BEA9-D6C7A551F0B8}" type="parTrans" cxnId="{B0491334-8B85-4ED4-9E03-AD4E9B6836B9}">
      <dgm:prSet/>
      <dgm:spPr/>
      <dgm:t>
        <a:bodyPr/>
        <a:lstStyle/>
        <a:p>
          <a:endParaRPr kumimoji="1" lang="ja-JP" altLang="en-US"/>
        </a:p>
      </dgm:t>
    </dgm:pt>
    <dgm:pt modelId="{C137A257-0171-42AA-9351-E717838465B3}" type="sibTrans" cxnId="{B0491334-8B85-4ED4-9E03-AD4E9B6836B9}">
      <dgm:prSet/>
      <dgm:spPr/>
      <dgm:t>
        <a:bodyPr/>
        <a:lstStyle/>
        <a:p>
          <a:endParaRPr kumimoji="1" lang="ja-JP" altLang="en-US"/>
        </a:p>
      </dgm:t>
    </dgm:pt>
    <dgm:pt modelId="{F2F4B4F8-7149-43D4-BF6F-8868E5B31AF0}">
      <dgm:prSet phldrT="[テキスト]"/>
      <dgm:spPr/>
      <dgm:t>
        <a:bodyPr/>
        <a:lstStyle/>
        <a:p>
          <a:pPr algn="ctr"/>
          <a:r>
            <a:rPr kumimoji="1" lang="ja-JP" altLang="en-US" dirty="0" smtClean="0"/>
            <a:t>発災予測可能時</a:t>
          </a:r>
          <a:endParaRPr kumimoji="1" lang="ja-JP" altLang="en-US" dirty="0"/>
        </a:p>
      </dgm:t>
    </dgm:pt>
    <dgm:pt modelId="{4C6967B1-48E1-44C9-9B51-97484B453380}" type="parTrans" cxnId="{EB937A03-9608-43E0-B6F1-AA2E8F12659C}">
      <dgm:prSet/>
      <dgm:spPr/>
      <dgm:t>
        <a:bodyPr/>
        <a:lstStyle/>
        <a:p>
          <a:endParaRPr kumimoji="1" lang="ja-JP" altLang="en-US"/>
        </a:p>
      </dgm:t>
    </dgm:pt>
    <dgm:pt modelId="{7417C815-0858-40EC-BA8C-B6919826DA62}" type="sibTrans" cxnId="{EB937A03-9608-43E0-B6F1-AA2E8F12659C}">
      <dgm:prSet/>
      <dgm:spPr/>
      <dgm:t>
        <a:bodyPr/>
        <a:lstStyle/>
        <a:p>
          <a:endParaRPr kumimoji="1" lang="ja-JP" altLang="en-US"/>
        </a:p>
      </dgm:t>
    </dgm:pt>
    <dgm:pt modelId="{6F190883-E972-4B6F-836C-67EB17C16F91}">
      <dgm:prSet phldrT="[テキスト]"/>
      <dgm:spPr/>
      <dgm:t>
        <a:bodyPr/>
        <a:lstStyle/>
        <a:p>
          <a:pPr algn="ctr"/>
          <a:r>
            <a:rPr kumimoji="1" lang="ja-JP" altLang="en-US" dirty="0" smtClean="0"/>
            <a:t>緊急時</a:t>
          </a:r>
          <a:endParaRPr kumimoji="1" lang="ja-JP" altLang="en-US" dirty="0"/>
        </a:p>
      </dgm:t>
    </dgm:pt>
    <dgm:pt modelId="{106D86CC-047E-460E-9923-018300F76137}" type="parTrans" cxnId="{DC4D76A7-890D-4C48-9AC3-B60F39152C22}">
      <dgm:prSet/>
      <dgm:spPr/>
      <dgm:t>
        <a:bodyPr/>
        <a:lstStyle/>
        <a:p>
          <a:endParaRPr kumimoji="1" lang="ja-JP" altLang="en-US"/>
        </a:p>
      </dgm:t>
    </dgm:pt>
    <dgm:pt modelId="{F35783A3-395F-43D5-98AB-485B2DFC1DFE}" type="sibTrans" cxnId="{DC4D76A7-890D-4C48-9AC3-B60F39152C22}">
      <dgm:prSet/>
      <dgm:spPr/>
      <dgm:t>
        <a:bodyPr/>
        <a:lstStyle/>
        <a:p>
          <a:endParaRPr kumimoji="1" lang="ja-JP" altLang="en-US"/>
        </a:p>
      </dgm:t>
    </dgm:pt>
    <dgm:pt modelId="{9D294CDE-0B6F-4B31-832F-9D21158C3FD9}">
      <dgm:prSet phldrT="[テキスト]"/>
      <dgm:spPr/>
      <dgm:t>
        <a:bodyPr/>
        <a:lstStyle/>
        <a:p>
          <a:pPr algn="l"/>
          <a:r>
            <a:rPr kumimoji="1" lang="ja-JP" altLang="en-US" dirty="0" smtClean="0"/>
            <a:t>上記実施を可能とする準備（資機材購入など）</a:t>
          </a:r>
          <a:endParaRPr kumimoji="1" lang="ja-JP" altLang="en-US" dirty="0"/>
        </a:p>
      </dgm:t>
    </dgm:pt>
    <dgm:pt modelId="{5A82EBDB-2F06-4BD8-9F8D-5FEC4DF664FF}" type="parTrans" cxnId="{9A3D7835-F684-48B6-915C-807CF5921FE1}">
      <dgm:prSet/>
      <dgm:spPr/>
      <dgm:t>
        <a:bodyPr/>
        <a:lstStyle/>
        <a:p>
          <a:endParaRPr kumimoji="1" lang="ja-JP" altLang="en-US"/>
        </a:p>
      </dgm:t>
    </dgm:pt>
    <dgm:pt modelId="{D7AA74F8-A01B-4742-9F45-68C99A015DE7}" type="sibTrans" cxnId="{9A3D7835-F684-48B6-915C-807CF5921FE1}">
      <dgm:prSet/>
      <dgm:spPr/>
      <dgm:t>
        <a:bodyPr/>
        <a:lstStyle/>
        <a:p>
          <a:endParaRPr kumimoji="1" lang="ja-JP" altLang="en-US"/>
        </a:p>
      </dgm:t>
    </dgm:pt>
    <dgm:pt modelId="{0055FEFF-92DF-4BB8-A865-604A3CAD1977}">
      <dgm:prSet phldrT="[テキスト]"/>
      <dgm:spPr/>
      <dgm:t>
        <a:bodyPr/>
        <a:lstStyle/>
        <a:p>
          <a:pPr algn="ctr"/>
          <a:r>
            <a:rPr kumimoji="1" lang="ja-JP" altLang="en-US" dirty="0" smtClean="0"/>
            <a:t>上記措置の実施</a:t>
          </a:r>
          <a:endParaRPr kumimoji="1" lang="ja-JP" altLang="en-US" dirty="0"/>
        </a:p>
      </dgm:t>
    </dgm:pt>
    <dgm:pt modelId="{6502173E-BB56-4707-BE7B-6E788ADEC61A}" type="parTrans" cxnId="{464C9B9A-D45E-46CD-BE93-82415E13B763}">
      <dgm:prSet/>
      <dgm:spPr/>
      <dgm:t>
        <a:bodyPr/>
        <a:lstStyle/>
        <a:p>
          <a:endParaRPr kumimoji="1" lang="ja-JP" altLang="en-US"/>
        </a:p>
      </dgm:t>
    </dgm:pt>
    <dgm:pt modelId="{07D98D0B-ECA5-4A0E-B18C-DE9D34871026}" type="sibTrans" cxnId="{464C9B9A-D45E-46CD-BE93-82415E13B763}">
      <dgm:prSet/>
      <dgm:spPr/>
      <dgm:t>
        <a:bodyPr/>
        <a:lstStyle/>
        <a:p>
          <a:endParaRPr kumimoji="1" lang="ja-JP" altLang="en-US"/>
        </a:p>
      </dgm:t>
    </dgm:pt>
    <dgm:pt modelId="{BEBD6091-C101-49A2-9F15-852270C96C09}">
      <dgm:prSet phldrT="[テキスト]"/>
      <dgm:spPr/>
      <dgm:t>
        <a:bodyPr/>
        <a:lstStyle/>
        <a:p>
          <a:pPr algn="ctr"/>
          <a:r>
            <a:rPr kumimoji="1" lang="ja-JP" altLang="en-US" dirty="0" smtClean="0"/>
            <a:t>避難（可能であれば措置の安全確認）</a:t>
          </a:r>
          <a:endParaRPr kumimoji="1" lang="ja-JP" altLang="en-US" dirty="0"/>
        </a:p>
      </dgm:t>
    </dgm:pt>
    <dgm:pt modelId="{47D4F6A7-2252-4346-A138-1A6DCEC18C1B}" type="parTrans" cxnId="{9D341F53-AA3B-4CF9-83AB-1AEC61A9EBF9}">
      <dgm:prSet/>
      <dgm:spPr/>
      <dgm:t>
        <a:bodyPr/>
        <a:lstStyle/>
        <a:p>
          <a:endParaRPr kumimoji="1" lang="ja-JP" altLang="en-US"/>
        </a:p>
      </dgm:t>
    </dgm:pt>
    <dgm:pt modelId="{32CC9DCC-0817-4CDB-AD67-0006BE59A8F5}" type="sibTrans" cxnId="{9D341F53-AA3B-4CF9-83AB-1AEC61A9EBF9}">
      <dgm:prSet/>
      <dgm:spPr/>
      <dgm:t>
        <a:bodyPr/>
        <a:lstStyle/>
        <a:p>
          <a:endParaRPr kumimoji="1" lang="ja-JP" altLang="en-US"/>
        </a:p>
      </dgm:t>
    </dgm:pt>
    <dgm:pt modelId="{7CE71300-E9F9-40FD-BDB5-6C1996E689D2}" type="pres">
      <dgm:prSet presAssocID="{A8C0C507-71B9-41C7-B3F7-C35EAE118657}" presName="CompostProcess" presStyleCnt="0">
        <dgm:presLayoutVars>
          <dgm:dir/>
          <dgm:resizeHandles val="exact"/>
        </dgm:presLayoutVars>
      </dgm:prSet>
      <dgm:spPr/>
    </dgm:pt>
    <dgm:pt modelId="{469AB6B0-4D63-4E12-A395-0E23019ADD8C}" type="pres">
      <dgm:prSet presAssocID="{A8C0C507-71B9-41C7-B3F7-C35EAE118657}" presName="arrow" presStyleLbl="bgShp" presStyleIdx="0" presStyleCnt="1"/>
      <dgm:spPr/>
    </dgm:pt>
    <dgm:pt modelId="{0F376BD2-D1BB-43C5-B4DA-A8DA061CD9E1}" type="pres">
      <dgm:prSet presAssocID="{A8C0C507-71B9-41C7-B3F7-C35EAE118657}" presName="linearProcess" presStyleCnt="0"/>
      <dgm:spPr/>
    </dgm:pt>
    <dgm:pt modelId="{D1D8C2CA-95E3-4C42-9C7F-6F338808D004}" type="pres">
      <dgm:prSet presAssocID="{88D1225C-6879-4089-B95A-E6B8CD2EC2F8}" presName="textNode" presStyleLbl="node1" presStyleIdx="0" presStyleCnt="3">
        <dgm:presLayoutVars>
          <dgm:bulletEnabled val="1"/>
        </dgm:presLayoutVars>
      </dgm:prSet>
      <dgm:spPr/>
      <dgm:t>
        <a:bodyPr/>
        <a:lstStyle/>
        <a:p>
          <a:endParaRPr kumimoji="1" lang="ja-JP" altLang="en-US"/>
        </a:p>
      </dgm:t>
    </dgm:pt>
    <dgm:pt modelId="{F5B0626D-B21D-4989-9697-54716608656C}" type="pres">
      <dgm:prSet presAssocID="{C137A257-0171-42AA-9351-E717838465B3}" presName="sibTrans" presStyleCnt="0"/>
      <dgm:spPr/>
    </dgm:pt>
    <dgm:pt modelId="{E8552676-DC5F-44C6-B2A1-8A61BE8C63A8}" type="pres">
      <dgm:prSet presAssocID="{F2F4B4F8-7149-43D4-BF6F-8868E5B31AF0}" presName="textNode" presStyleLbl="node1" presStyleIdx="1" presStyleCnt="3">
        <dgm:presLayoutVars>
          <dgm:bulletEnabled val="1"/>
        </dgm:presLayoutVars>
      </dgm:prSet>
      <dgm:spPr/>
      <dgm:t>
        <a:bodyPr/>
        <a:lstStyle/>
        <a:p>
          <a:endParaRPr kumimoji="1" lang="ja-JP" altLang="en-US"/>
        </a:p>
      </dgm:t>
    </dgm:pt>
    <dgm:pt modelId="{99D4AE93-038D-4BF9-8B7A-591B04F9179E}" type="pres">
      <dgm:prSet presAssocID="{7417C815-0858-40EC-BA8C-B6919826DA62}" presName="sibTrans" presStyleCnt="0"/>
      <dgm:spPr/>
    </dgm:pt>
    <dgm:pt modelId="{513DECE8-223A-43D3-8550-2C7F8FE92D52}" type="pres">
      <dgm:prSet presAssocID="{6F190883-E972-4B6F-836C-67EB17C16F91}" presName="textNode" presStyleLbl="node1" presStyleIdx="2" presStyleCnt="3">
        <dgm:presLayoutVars>
          <dgm:bulletEnabled val="1"/>
        </dgm:presLayoutVars>
      </dgm:prSet>
      <dgm:spPr/>
      <dgm:t>
        <a:bodyPr/>
        <a:lstStyle/>
        <a:p>
          <a:endParaRPr kumimoji="1" lang="ja-JP" altLang="en-US"/>
        </a:p>
      </dgm:t>
    </dgm:pt>
  </dgm:ptLst>
  <dgm:cxnLst>
    <dgm:cxn modelId="{9955AC9A-4ABF-4235-886E-62F671CD3D4B}" type="presOf" srcId="{9D294CDE-0B6F-4B31-832F-9D21158C3FD9}" destId="{D1D8C2CA-95E3-4C42-9C7F-6F338808D004}" srcOrd="0" destOrd="1" presId="urn:microsoft.com/office/officeart/2005/8/layout/hProcess9"/>
    <dgm:cxn modelId="{9E962202-9EB4-4310-8038-7C8F78DC8C8A}" type="presOf" srcId="{F2F4B4F8-7149-43D4-BF6F-8868E5B31AF0}" destId="{E8552676-DC5F-44C6-B2A1-8A61BE8C63A8}" srcOrd="0" destOrd="0" presId="urn:microsoft.com/office/officeart/2005/8/layout/hProcess9"/>
    <dgm:cxn modelId="{9D341F53-AA3B-4CF9-83AB-1AEC61A9EBF9}" srcId="{6F190883-E972-4B6F-836C-67EB17C16F91}" destId="{BEBD6091-C101-49A2-9F15-852270C96C09}" srcOrd="0" destOrd="0" parTransId="{47D4F6A7-2252-4346-A138-1A6DCEC18C1B}" sibTransId="{32CC9DCC-0817-4CDB-AD67-0006BE59A8F5}"/>
    <dgm:cxn modelId="{1714EEC6-B9D7-4B15-84A5-B12D9AF43210}" type="presOf" srcId="{BEBD6091-C101-49A2-9F15-852270C96C09}" destId="{513DECE8-223A-43D3-8550-2C7F8FE92D52}" srcOrd="0" destOrd="1" presId="urn:microsoft.com/office/officeart/2005/8/layout/hProcess9"/>
    <dgm:cxn modelId="{EB937A03-9608-43E0-B6F1-AA2E8F12659C}" srcId="{A8C0C507-71B9-41C7-B3F7-C35EAE118657}" destId="{F2F4B4F8-7149-43D4-BF6F-8868E5B31AF0}" srcOrd="1" destOrd="0" parTransId="{4C6967B1-48E1-44C9-9B51-97484B453380}" sibTransId="{7417C815-0858-40EC-BA8C-B6919826DA62}"/>
    <dgm:cxn modelId="{B0491334-8B85-4ED4-9E03-AD4E9B6836B9}" srcId="{A8C0C507-71B9-41C7-B3F7-C35EAE118657}" destId="{88D1225C-6879-4089-B95A-E6B8CD2EC2F8}" srcOrd="0" destOrd="0" parTransId="{91EB717E-EB3B-4684-BEA9-D6C7A551F0B8}" sibTransId="{C137A257-0171-42AA-9351-E717838465B3}"/>
    <dgm:cxn modelId="{464C9B9A-D45E-46CD-BE93-82415E13B763}" srcId="{F2F4B4F8-7149-43D4-BF6F-8868E5B31AF0}" destId="{0055FEFF-92DF-4BB8-A865-604A3CAD1977}" srcOrd="0" destOrd="0" parTransId="{6502173E-BB56-4707-BE7B-6E788ADEC61A}" sibTransId="{07D98D0B-ECA5-4A0E-B18C-DE9D34871026}"/>
    <dgm:cxn modelId="{2E2649FC-AA10-43BA-A9EA-018C1C08F0AB}" type="presOf" srcId="{0055FEFF-92DF-4BB8-A865-604A3CAD1977}" destId="{E8552676-DC5F-44C6-B2A1-8A61BE8C63A8}" srcOrd="0" destOrd="1" presId="urn:microsoft.com/office/officeart/2005/8/layout/hProcess9"/>
    <dgm:cxn modelId="{EFADC1FF-2F50-4494-BA27-EC9112BD0EB7}" type="presOf" srcId="{A8C0C507-71B9-41C7-B3F7-C35EAE118657}" destId="{7CE71300-E9F9-40FD-BDB5-6C1996E689D2}" srcOrd="0" destOrd="0" presId="urn:microsoft.com/office/officeart/2005/8/layout/hProcess9"/>
    <dgm:cxn modelId="{DC4D76A7-890D-4C48-9AC3-B60F39152C22}" srcId="{A8C0C507-71B9-41C7-B3F7-C35EAE118657}" destId="{6F190883-E972-4B6F-836C-67EB17C16F91}" srcOrd="2" destOrd="0" parTransId="{106D86CC-047E-460E-9923-018300F76137}" sibTransId="{F35783A3-395F-43D5-98AB-485B2DFC1DFE}"/>
    <dgm:cxn modelId="{9A3D7835-F684-48B6-915C-807CF5921FE1}" srcId="{88D1225C-6879-4089-B95A-E6B8CD2EC2F8}" destId="{9D294CDE-0B6F-4B31-832F-9D21158C3FD9}" srcOrd="0" destOrd="0" parTransId="{5A82EBDB-2F06-4BD8-9F8D-5FEC4DF664FF}" sibTransId="{D7AA74F8-A01B-4742-9F45-68C99A015DE7}"/>
    <dgm:cxn modelId="{7FFDA698-1FB0-42A0-BFEF-8E2C08E3092F}" type="presOf" srcId="{88D1225C-6879-4089-B95A-E6B8CD2EC2F8}" destId="{D1D8C2CA-95E3-4C42-9C7F-6F338808D004}" srcOrd="0" destOrd="0" presId="urn:microsoft.com/office/officeart/2005/8/layout/hProcess9"/>
    <dgm:cxn modelId="{745D246E-74E8-43AC-9BBF-FE510B536888}" type="presOf" srcId="{6F190883-E972-4B6F-836C-67EB17C16F91}" destId="{513DECE8-223A-43D3-8550-2C7F8FE92D52}" srcOrd="0" destOrd="0" presId="urn:microsoft.com/office/officeart/2005/8/layout/hProcess9"/>
    <dgm:cxn modelId="{DC4926A4-0953-4B5E-9228-A87240EC38C3}" type="presParOf" srcId="{7CE71300-E9F9-40FD-BDB5-6C1996E689D2}" destId="{469AB6B0-4D63-4E12-A395-0E23019ADD8C}" srcOrd="0" destOrd="0" presId="urn:microsoft.com/office/officeart/2005/8/layout/hProcess9"/>
    <dgm:cxn modelId="{30B91D7E-CF6B-4F0C-B79C-D5F4DCE9C820}" type="presParOf" srcId="{7CE71300-E9F9-40FD-BDB5-6C1996E689D2}" destId="{0F376BD2-D1BB-43C5-B4DA-A8DA061CD9E1}" srcOrd="1" destOrd="0" presId="urn:microsoft.com/office/officeart/2005/8/layout/hProcess9"/>
    <dgm:cxn modelId="{44102953-CEA5-4C6E-BCB2-049A94750324}" type="presParOf" srcId="{0F376BD2-D1BB-43C5-B4DA-A8DA061CD9E1}" destId="{D1D8C2CA-95E3-4C42-9C7F-6F338808D004}" srcOrd="0" destOrd="0" presId="urn:microsoft.com/office/officeart/2005/8/layout/hProcess9"/>
    <dgm:cxn modelId="{493AFB88-4962-4A93-8A99-9ED5855684E2}" type="presParOf" srcId="{0F376BD2-D1BB-43C5-B4DA-A8DA061CD9E1}" destId="{F5B0626D-B21D-4989-9697-54716608656C}" srcOrd="1" destOrd="0" presId="urn:microsoft.com/office/officeart/2005/8/layout/hProcess9"/>
    <dgm:cxn modelId="{143D7680-7C0F-4263-A58F-C7AF7F9C3BF4}" type="presParOf" srcId="{0F376BD2-D1BB-43C5-B4DA-A8DA061CD9E1}" destId="{E8552676-DC5F-44C6-B2A1-8A61BE8C63A8}" srcOrd="2" destOrd="0" presId="urn:microsoft.com/office/officeart/2005/8/layout/hProcess9"/>
    <dgm:cxn modelId="{6F3673C7-E1A8-4DF0-B292-36FEE65D49BC}" type="presParOf" srcId="{0F376BD2-D1BB-43C5-B4DA-A8DA061CD9E1}" destId="{99D4AE93-038D-4BF9-8B7A-591B04F9179E}" srcOrd="3" destOrd="0" presId="urn:microsoft.com/office/officeart/2005/8/layout/hProcess9"/>
    <dgm:cxn modelId="{98F62BE1-1E4D-496A-A72B-187CAA4166C1}" type="presParOf" srcId="{0F376BD2-D1BB-43C5-B4DA-A8DA061CD9E1}" destId="{513DECE8-223A-43D3-8550-2C7F8FE92D52}" srcOrd="4" destOrd="0" presId="urn:microsoft.com/office/officeart/2005/8/layout/hProcess9"/>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AB6B0-4D63-4E12-A395-0E23019ADD8C}">
      <dsp:nvSpPr>
        <dsp:cNvPr id="0" name=""/>
        <dsp:cNvSpPr/>
      </dsp:nvSpPr>
      <dsp:spPr>
        <a:xfrm>
          <a:off x="718279" y="0"/>
          <a:ext cx="8140504" cy="144016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D8C2CA-95E3-4C42-9C7F-6F338808D004}">
      <dsp:nvSpPr>
        <dsp:cNvPr id="0" name=""/>
        <dsp:cNvSpPr/>
      </dsp:nvSpPr>
      <dsp:spPr>
        <a:xfrm>
          <a:off x="10287" y="432048"/>
          <a:ext cx="3082617" cy="57606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lvl="0" algn="ctr" defTabSz="577850">
            <a:lnSpc>
              <a:spcPct val="90000"/>
            </a:lnSpc>
            <a:spcBef>
              <a:spcPct val="0"/>
            </a:spcBef>
            <a:spcAft>
              <a:spcPct val="35000"/>
            </a:spcAft>
          </a:pPr>
          <a:r>
            <a:rPr kumimoji="1" lang="ja-JP" altLang="en-US" sz="1300" kern="1200" dirty="0" smtClean="0"/>
            <a:t>平時</a:t>
          </a:r>
          <a:endParaRPr kumimoji="1" lang="ja-JP" altLang="en-US" sz="1300" kern="1200" dirty="0"/>
        </a:p>
        <a:p>
          <a:pPr marL="57150" lvl="1" indent="-57150" algn="l" defTabSz="444500">
            <a:lnSpc>
              <a:spcPct val="90000"/>
            </a:lnSpc>
            <a:spcBef>
              <a:spcPct val="0"/>
            </a:spcBef>
            <a:spcAft>
              <a:spcPct val="15000"/>
            </a:spcAft>
            <a:buChar char="••"/>
          </a:pPr>
          <a:r>
            <a:rPr kumimoji="1" lang="ja-JP" altLang="en-US" sz="1000" kern="1200" dirty="0" smtClean="0"/>
            <a:t>上記実施を可能とする準備（資機材購入など）</a:t>
          </a:r>
          <a:endParaRPr kumimoji="1" lang="ja-JP" altLang="en-US" sz="1000" kern="1200" dirty="0"/>
        </a:p>
      </dsp:txBody>
      <dsp:txXfrm>
        <a:off x="38408" y="460169"/>
        <a:ext cx="3026375" cy="519822"/>
      </dsp:txXfrm>
    </dsp:sp>
    <dsp:sp modelId="{E8552676-DC5F-44C6-B2A1-8A61BE8C63A8}">
      <dsp:nvSpPr>
        <dsp:cNvPr id="0" name=""/>
        <dsp:cNvSpPr/>
      </dsp:nvSpPr>
      <dsp:spPr>
        <a:xfrm>
          <a:off x="3247223" y="432048"/>
          <a:ext cx="3082617" cy="57606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lvl="0" algn="ctr" defTabSz="577850">
            <a:lnSpc>
              <a:spcPct val="90000"/>
            </a:lnSpc>
            <a:spcBef>
              <a:spcPct val="0"/>
            </a:spcBef>
            <a:spcAft>
              <a:spcPct val="35000"/>
            </a:spcAft>
          </a:pPr>
          <a:r>
            <a:rPr kumimoji="1" lang="ja-JP" altLang="en-US" sz="1300" kern="1200" dirty="0" smtClean="0"/>
            <a:t>発災予測可能時</a:t>
          </a:r>
          <a:endParaRPr kumimoji="1" lang="ja-JP" altLang="en-US" sz="1300" kern="1200" dirty="0"/>
        </a:p>
        <a:p>
          <a:pPr marL="57150" lvl="1" indent="-57150" algn="ctr" defTabSz="444500">
            <a:lnSpc>
              <a:spcPct val="90000"/>
            </a:lnSpc>
            <a:spcBef>
              <a:spcPct val="0"/>
            </a:spcBef>
            <a:spcAft>
              <a:spcPct val="15000"/>
            </a:spcAft>
            <a:buChar char="••"/>
          </a:pPr>
          <a:r>
            <a:rPr kumimoji="1" lang="ja-JP" altLang="en-US" sz="1000" kern="1200" dirty="0" smtClean="0"/>
            <a:t>上記措置の実施</a:t>
          </a:r>
          <a:endParaRPr kumimoji="1" lang="ja-JP" altLang="en-US" sz="1000" kern="1200" dirty="0"/>
        </a:p>
      </dsp:txBody>
      <dsp:txXfrm>
        <a:off x="3275344" y="460169"/>
        <a:ext cx="3026375" cy="519822"/>
      </dsp:txXfrm>
    </dsp:sp>
    <dsp:sp modelId="{513DECE8-223A-43D3-8550-2C7F8FE92D52}">
      <dsp:nvSpPr>
        <dsp:cNvPr id="0" name=""/>
        <dsp:cNvSpPr/>
      </dsp:nvSpPr>
      <dsp:spPr>
        <a:xfrm>
          <a:off x="6484158" y="432048"/>
          <a:ext cx="3082617" cy="57606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lvl="0" algn="ctr" defTabSz="577850">
            <a:lnSpc>
              <a:spcPct val="90000"/>
            </a:lnSpc>
            <a:spcBef>
              <a:spcPct val="0"/>
            </a:spcBef>
            <a:spcAft>
              <a:spcPct val="35000"/>
            </a:spcAft>
          </a:pPr>
          <a:r>
            <a:rPr kumimoji="1" lang="ja-JP" altLang="en-US" sz="1300" kern="1200" dirty="0" smtClean="0"/>
            <a:t>緊急時</a:t>
          </a:r>
          <a:endParaRPr kumimoji="1" lang="ja-JP" altLang="en-US" sz="1300" kern="1200" dirty="0"/>
        </a:p>
        <a:p>
          <a:pPr marL="57150" lvl="1" indent="-57150" algn="ctr" defTabSz="444500">
            <a:lnSpc>
              <a:spcPct val="90000"/>
            </a:lnSpc>
            <a:spcBef>
              <a:spcPct val="0"/>
            </a:spcBef>
            <a:spcAft>
              <a:spcPct val="15000"/>
            </a:spcAft>
            <a:buChar char="••"/>
          </a:pPr>
          <a:r>
            <a:rPr kumimoji="1" lang="ja-JP" altLang="en-US" sz="1000" kern="1200" dirty="0" smtClean="0"/>
            <a:t>避難（可能であれば措置の安全確認）</a:t>
          </a:r>
          <a:endParaRPr kumimoji="1" lang="ja-JP" altLang="en-US" sz="1000" kern="1200" dirty="0"/>
        </a:p>
      </dsp:txBody>
      <dsp:txXfrm>
        <a:off x="6512279" y="460169"/>
        <a:ext cx="3026375" cy="51982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3316"/>
          </a:xfrm>
          <a:prstGeom prst="rect">
            <a:avLst/>
          </a:prstGeom>
        </p:spPr>
        <p:txBody>
          <a:bodyPr vert="horz" lIns="91431" tIns="45716" rIns="91431" bIns="457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4" y="0"/>
            <a:ext cx="2918831" cy="493316"/>
          </a:xfrm>
          <a:prstGeom prst="rect">
            <a:avLst/>
          </a:prstGeom>
        </p:spPr>
        <p:txBody>
          <a:bodyPr vert="horz" lIns="91431" tIns="45716" rIns="91431" bIns="45716" rtlCol="0"/>
          <a:lstStyle>
            <a:lvl1pPr algn="r">
              <a:defRPr sz="1200"/>
            </a:lvl1pPr>
          </a:lstStyle>
          <a:p>
            <a:r>
              <a:rPr lang="ja-JP" altLang="en-US" sz="14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1" y="9371285"/>
            <a:ext cx="2918831" cy="493316"/>
          </a:xfrm>
          <a:prstGeom prst="rect">
            <a:avLst/>
          </a:prstGeom>
        </p:spPr>
        <p:txBody>
          <a:bodyPr vert="horz" lIns="91431" tIns="45716" rIns="91431" bIns="457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5"/>
            <a:ext cx="2918831" cy="493316"/>
          </a:xfrm>
          <a:prstGeom prst="rect">
            <a:avLst/>
          </a:prstGeom>
        </p:spPr>
        <p:txBody>
          <a:bodyPr vert="horz" lIns="91431" tIns="45716" rIns="91431" bIns="45716"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3316"/>
          </a:xfrm>
          <a:prstGeom prst="rect">
            <a:avLst/>
          </a:prstGeom>
        </p:spPr>
        <p:txBody>
          <a:bodyPr vert="horz" lIns="91431" tIns="45716" rIns="91431"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3316"/>
          </a:xfrm>
          <a:prstGeom prst="rect">
            <a:avLst/>
          </a:prstGeom>
        </p:spPr>
        <p:txBody>
          <a:bodyPr vert="horz" lIns="91431" tIns="45716" rIns="91431" bIns="45716" rtlCol="0"/>
          <a:lstStyle>
            <a:lvl1pPr algn="r">
              <a:defRPr sz="14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31" tIns="45716" rIns="91431" bIns="45716" rtlCol="0" anchor="ctr"/>
          <a:lstStyle/>
          <a:p>
            <a:endParaRPr lang="ja-JP" altLang="en-US"/>
          </a:p>
        </p:txBody>
      </p:sp>
      <p:sp>
        <p:nvSpPr>
          <p:cNvPr id="5" name="ノート プレースホルダー 4"/>
          <p:cNvSpPr>
            <a:spLocks noGrp="1"/>
          </p:cNvSpPr>
          <p:nvPr>
            <p:ph type="body" sz="quarter" idx="3"/>
          </p:nvPr>
        </p:nvSpPr>
        <p:spPr>
          <a:xfrm>
            <a:off x="673577" y="4686500"/>
            <a:ext cx="5388610" cy="4439841"/>
          </a:xfrm>
          <a:prstGeom prst="rect">
            <a:avLst/>
          </a:prstGeom>
        </p:spPr>
        <p:txBody>
          <a:bodyPr vert="horz" lIns="91431" tIns="45716" rIns="91431"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285"/>
            <a:ext cx="2918831" cy="493316"/>
          </a:xfrm>
          <a:prstGeom prst="rect">
            <a:avLst/>
          </a:prstGeom>
        </p:spPr>
        <p:txBody>
          <a:bodyPr vert="horz" lIns="91431" tIns="45716" rIns="91431"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1431" tIns="45716" rIns="91431" bIns="45716"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861031" y="3810001"/>
            <a:ext cx="4044971"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861051" y="3897010"/>
            <a:ext cx="404495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861051" y="4115167"/>
            <a:ext cx="404495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861050" y="4164403"/>
            <a:ext cx="212979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861050" y="4199572"/>
            <a:ext cx="212979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861050" y="3962400"/>
            <a:ext cx="331851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991216" y="4060983"/>
            <a:ext cx="173355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906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1" y="3675528"/>
            <a:ext cx="9906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948555" y="3643090"/>
            <a:ext cx="2957446"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906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95300" y="2401888"/>
            <a:ext cx="9163050" cy="1470025"/>
          </a:xfrm>
        </p:spPr>
        <p:txBody>
          <a:bodyPr anchor="b"/>
          <a:lstStyle>
            <a:lvl1pPr>
              <a:defRPr sz="4400">
                <a:solidFill>
                  <a:schemeClr val="bg1"/>
                </a:solidFill>
              </a:defRPr>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495300" y="3899938"/>
            <a:ext cx="536575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a:xfrm>
            <a:off x="7264400" y="4206240"/>
            <a:ext cx="1040130" cy="457200"/>
          </a:xfrm>
        </p:spPr>
        <p:txBody>
          <a:bodyPr/>
          <a:lstStyle/>
          <a:p>
            <a:fld id="{DCC0AFB2-3FE1-40BE-9E93-5E63C3B46B45}" type="datetime1">
              <a:rPr lang="ja-JP" altLang="en-US" smtClean="0"/>
              <a:t>2018/11/8</a:t>
            </a:fld>
            <a:endParaRPr lang="ja-JP" altLang="en-US" dirty="0"/>
          </a:p>
        </p:txBody>
      </p:sp>
      <p:sp>
        <p:nvSpPr>
          <p:cNvPr id="17" name="フッター プレースホルダー 16"/>
          <p:cNvSpPr>
            <a:spLocks noGrp="1"/>
          </p:cNvSpPr>
          <p:nvPr>
            <p:ph type="ftr" sz="quarter" idx="11"/>
          </p:nvPr>
        </p:nvSpPr>
        <p:spPr>
          <a:xfrm>
            <a:off x="5861050" y="4205288"/>
            <a:ext cx="1403350" cy="457200"/>
          </a:xfrm>
        </p:spPr>
        <p:txBody>
          <a:bodyPr/>
          <a:lstStyle/>
          <a:p>
            <a:endParaRPr kumimoji="1" lang="ja-JP" altLang="en-US"/>
          </a:p>
        </p:txBody>
      </p:sp>
      <p:sp>
        <p:nvSpPr>
          <p:cNvPr id="29" name="スライド番号プレースホルダー 28"/>
          <p:cNvSpPr>
            <a:spLocks noGrp="1"/>
          </p:cNvSpPr>
          <p:nvPr>
            <p:ph type="sldNum" sz="quarter" idx="12"/>
          </p:nvPr>
        </p:nvSpPr>
        <p:spPr>
          <a:xfrm>
            <a:off x="9013429" y="1136"/>
            <a:ext cx="810021" cy="365760"/>
          </a:xfrm>
        </p:spPr>
        <p:txBody>
          <a:bodyPr/>
          <a:lstStyle>
            <a:lvl1pPr algn="r">
              <a:defRPr sz="1800">
                <a:solidFill>
                  <a:schemeClr val="bg1"/>
                </a:solidFill>
              </a:defRPr>
            </a:lvl1pPr>
          </a:lstStyle>
          <a:p>
            <a:fld id="{D9550142-B990-490A-A107-ED7302A7FD52}" type="slidenum">
              <a:rPr lang="ja-JP" altLang="en-US" smtClean="0"/>
              <a:pPr/>
              <a: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4EC88AF5-B82C-46AF-AB0E-359494F9AAB8}" type="datetime1">
              <a:rPr lang="ja-JP" altLang="en-US" smtClean="0"/>
              <a:t>2018/11/8</a:t>
            </a:fld>
            <a:endParaRPr lang="ja-JP" altLang="en-US" dirty="0"/>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lang="ja-JP" altLang="en-US" smtClean="0"/>
              <a:pPr/>
              <a:t>‹#›</a:t>
            </a:fld>
            <a:endParaRPr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46950" y="1143000"/>
            <a:ext cx="2063750" cy="5486400"/>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95300" y="1143000"/>
            <a:ext cx="6769100" cy="5486400"/>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70682DEB-9718-402B-BBC9-99A2BDD30740}" type="datetime1">
              <a:rPr lang="ja-JP" altLang="en-US" smtClean="0"/>
              <a:t>2018/11/8</a:t>
            </a:fld>
            <a:endParaRPr lang="ja-JP" altLang="en-US" dirty="0"/>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lang="ja-JP" altLang="en-US" smtClean="0"/>
              <a:pPr/>
              <a:t>‹#›</a:t>
            </a:fld>
            <a:endParaRPr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14788B80-EB3A-4615-82B0-2D266BE88E23}" type="datetime1">
              <a:rPr kumimoji="1" lang="ja-JP" altLang="en-US" smtClean="0"/>
              <a:t>2018/11/8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298952779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smtClean="0"/>
              <a:t>１．見出しの記入</a:t>
            </a:r>
            <a:endParaRPr kumimoji="1" lang="ja-JP" altLang="en-US" dirty="0"/>
          </a:p>
        </p:txBody>
      </p:sp>
      <p:sp>
        <p:nvSpPr>
          <p:cNvPr id="4" name="日付プレースホルダー 3"/>
          <p:cNvSpPr>
            <a:spLocks noGrp="1"/>
          </p:cNvSpPr>
          <p:nvPr>
            <p:ph type="dt" sz="half" idx="10"/>
          </p:nvPr>
        </p:nvSpPr>
        <p:spPr/>
        <p:txBody>
          <a:bodyPr/>
          <a:lstStyle/>
          <a:p>
            <a:fld id="{2A984DAC-58F9-4A1F-841A-B9DDCFDE0550}" type="datetime1">
              <a:rPr kumimoji="1" lang="ja-JP" altLang="en-US" smtClean="0"/>
              <a:t>2018/11/8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0D9B1876-8FB3-49D6-BC42-2F7A98E6D885}" type="datetime1">
              <a:rPr lang="ja-JP" altLang="en-US" smtClean="0"/>
              <a:t>2018/11/8</a:t>
            </a:fld>
            <a:endParaRPr lang="ja-JP" altLang="en-US" dirty="0"/>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lang="ja-JP" altLang="en-US" smtClean="0"/>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1981201"/>
            <a:ext cx="84201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782506" y="3367088"/>
            <a:ext cx="84201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p>
            <a:fld id="{6151EF16-F022-4360-883A-C70A6B55161E}" type="datetime1">
              <a:rPr lang="ja-JP" altLang="en-US" smtClean="0"/>
              <a:t>2018/11/8</a:t>
            </a:fld>
            <a:endParaRPr lang="ja-JP" altLang="en-US" dirty="0"/>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lang="ja-JP" altLang="en-US" smtClean="0"/>
              <a:pPr/>
              <a:t>‹#›</a:t>
            </a:fld>
            <a:endParaRPr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495300" y="2249425"/>
            <a:ext cx="437515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5035550" y="2249425"/>
            <a:ext cx="437515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fld id="{9E68E0FF-A184-4FB2-85C0-DA3C6CB25BB4}" type="datetime1">
              <a:rPr lang="ja-JP" altLang="en-US" smtClean="0"/>
              <a:t>2018/11/8</a:t>
            </a:fld>
            <a:endParaRPr lang="ja-JP" altLang="en-US" dirty="0"/>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lang="ja-JP" altLang="en-US" smtClean="0"/>
              <a:pPr/>
              <a:t>‹#›</a:t>
            </a:fld>
            <a:endParaRPr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12750" y="1143000"/>
            <a:ext cx="9080500" cy="1069848"/>
          </a:xfrm>
        </p:spPr>
        <p:txBody>
          <a:bodyPr anchor="ctr"/>
          <a:lstStyle>
            <a:lvl1pPr>
              <a:defRPr sz="4000" b="0" i="0" cap="none"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12750" y="2244970"/>
            <a:ext cx="4378452"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5114661" y="2244970"/>
            <a:ext cx="4378590"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412750" y="2708519"/>
            <a:ext cx="4378452"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5111496" y="2708519"/>
            <a:ext cx="4378590"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ー 25"/>
          <p:cNvSpPr>
            <a:spLocks noGrp="1"/>
          </p:cNvSpPr>
          <p:nvPr>
            <p:ph type="dt" sz="half" idx="10"/>
          </p:nvPr>
        </p:nvSpPr>
        <p:spPr/>
        <p:txBody>
          <a:bodyPr rtlCol="0"/>
          <a:lstStyle/>
          <a:p>
            <a:fld id="{12E090E0-8B3A-4E55-8EB1-BCF1A8C6F8C8}" type="datetime1">
              <a:rPr lang="ja-JP" altLang="en-US" smtClean="0"/>
              <a:t>2018/11/8</a:t>
            </a:fld>
            <a:endParaRPr lang="ja-JP" altLang="en-US" dirty="0"/>
          </a:p>
        </p:txBody>
      </p:sp>
      <p:sp>
        <p:nvSpPr>
          <p:cNvPr id="27" name="スライド番号プレースホルダー 26"/>
          <p:cNvSpPr>
            <a:spLocks noGrp="1"/>
          </p:cNvSpPr>
          <p:nvPr>
            <p:ph type="sldNum" sz="quarter" idx="11"/>
          </p:nvPr>
        </p:nvSpPr>
        <p:spPr/>
        <p:txBody>
          <a:bodyPr rtlCol="0"/>
          <a:lstStyle/>
          <a:p>
            <a:fld id="{D9550142-B990-490A-A107-ED7302A7FD52}" type="slidenum">
              <a:rPr lang="ja-JP" altLang="en-US" smtClean="0"/>
              <a:pPr/>
              <a:t>‹#›</a:t>
            </a:fld>
            <a:endParaRPr lang="ja-JP" altLang="en-US" dirty="0"/>
          </a:p>
        </p:txBody>
      </p:sp>
      <p:sp>
        <p:nvSpPr>
          <p:cNvPr id="28" name="フッター プレースホルダー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1143000"/>
            <a:ext cx="8915400" cy="1069848"/>
          </a:xfrm>
        </p:spPr>
        <p:txBody>
          <a:bodyPr anchor="ctr"/>
          <a:lstStyle>
            <a:lvl1pPr>
              <a:defRPr sz="4000">
                <a:solidFill>
                  <a:schemeClr val="tx2"/>
                </a:solidFill>
              </a:defRPr>
            </a:lvl1p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a:xfrm>
            <a:off x="7132320" y="612648"/>
            <a:ext cx="1037036" cy="457200"/>
          </a:xfrm>
        </p:spPr>
        <p:txBody>
          <a:bodyPr/>
          <a:lstStyle/>
          <a:p>
            <a:fld id="{8C692333-5896-40ED-B8CA-F467265F70FF}" type="datetime1">
              <a:rPr lang="ja-JP" altLang="en-US" smtClean="0"/>
              <a:t>2018/11/8</a:t>
            </a:fld>
            <a:endParaRPr lang="ja-JP" altLang="en-US" dirty="0"/>
          </a:p>
        </p:txBody>
      </p:sp>
      <p:sp>
        <p:nvSpPr>
          <p:cNvPr id="4" name="フッター プレースホルダー 3"/>
          <p:cNvSpPr>
            <a:spLocks noGrp="1"/>
          </p:cNvSpPr>
          <p:nvPr>
            <p:ph type="ftr" sz="quarter" idx="11"/>
          </p:nvPr>
        </p:nvSpPr>
        <p:spPr>
          <a:xfrm>
            <a:off x="5695950" y="612648"/>
            <a:ext cx="1436370" cy="457200"/>
          </a:xfrm>
        </p:spPr>
        <p:txBody>
          <a:bodyPr/>
          <a:lstStyle/>
          <a:p>
            <a:endParaRPr kumimoji="1" lang="ja-JP" altLang="en-US"/>
          </a:p>
        </p:txBody>
      </p:sp>
      <p:sp>
        <p:nvSpPr>
          <p:cNvPr id="5" name="スライド番号プレースホルダー 4"/>
          <p:cNvSpPr>
            <a:spLocks noGrp="1"/>
          </p:cNvSpPr>
          <p:nvPr>
            <p:ph type="sldNum" sz="quarter" idx="12"/>
          </p:nvPr>
        </p:nvSpPr>
        <p:spPr>
          <a:xfrm>
            <a:off x="8855964" y="2272"/>
            <a:ext cx="825500" cy="365760"/>
          </a:xfrm>
        </p:spPr>
        <p:txBody>
          <a:bodyPr/>
          <a:lstStyle/>
          <a:p>
            <a:fld id="{D9550142-B990-490A-A107-ED7302A7FD52}" type="slidenum">
              <a:rPr lang="ja-JP" altLang="en-US" smtClean="0"/>
              <a:pPr/>
              <a:t>‹#›</a:t>
            </a:fld>
            <a:endParaRPr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ADE17B6-8D34-4CCF-9812-0C0F98DD40EF}" type="datetime1">
              <a:rPr lang="ja-JP" altLang="en-US" smtClean="0"/>
              <a:t>2018/11/8</a:t>
            </a:fld>
            <a:endParaRPr lang="ja-JP" altLang="en-US" dirty="0"/>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9550142-B990-490A-A107-ED7302A7FD52}" type="slidenum">
              <a:rPr lang="ja-JP" altLang="en-US" smtClean="0"/>
              <a:pPr/>
              <a:t>‹#›</a:t>
            </a:fld>
            <a:endParaRPr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99621" y="1101970"/>
            <a:ext cx="3665220" cy="877824"/>
          </a:xfrm>
        </p:spPr>
        <p:txBody>
          <a:bodyPr anchor="b"/>
          <a:lstStyle>
            <a:lvl1pPr algn="l">
              <a:buNone/>
              <a:defRPr sz="1800" b="1"/>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5799621" y="2010727"/>
            <a:ext cx="366522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165100" y="776287"/>
            <a:ext cx="5527548"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fld id="{EEB876A3-E840-4997-A153-9C1F43333288}" type="datetime1">
              <a:rPr lang="ja-JP" altLang="en-US" smtClean="0"/>
              <a:t>2018/11/8</a:t>
            </a:fld>
            <a:endParaRPr lang="ja-JP" altLang="en-US" dirty="0"/>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lang="ja-JP" altLang="en-US" smtClean="0"/>
              <a:pPr/>
              <a:t>‹#›</a:t>
            </a:fld>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893804" y="1109161"/>
            <a:ext cx="635703" cy="4681637"/>
          </a:xfrm>
        </p:spPr>
        <p:txBody>
          <a:bodyPr vert="vert270" lIns="45720" tIns="0" rIns="45720" anchor="t"/>
          <a:lstStyle>
            <a:lvl1pPr algn="ctr">
              <a:buNone/>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437310" y="1143000"/>
            <a:ext cx="4953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6595813" y="3274309"/>
            <a:ext cx="28067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CBEEB829-4916-4402-A993-54CEAB5F31F8}" type="datetime1">
              <a:rPr lang="ja-JP" altLang="en-US" smtClean="0"/>
              <a:t>2018/11/8</a:t>
            </a:fld>
            <a:endParaRPr lang="ja-JP" altLang="en-US" dirty="0"/>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lang="ja-JP" altLang="en-US" smtClean="0"/>
              <a:pPr/>
              <a:t>‹#›</a:t>
            </a:fld>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9"/>
            <a:ext cx="9906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906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1" y="308277"/>
            <a:ext cx="9906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861031" y="360247"/>
            <a:ext cx="4044971"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861051" y="440113"/>
            <a:ext cx="404495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857951" y="497504"/>
            <a:ext cx="331851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988117" y="588943"/>
            <a:ext cx="173355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842047" y="-2001"/>
            <a:ext cx="62428"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798188" y="-2001"/>
            <a:ext cx="29718"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777547" y="-2001"/>
            <a:ext cx="9906"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9723375" y="-2001"/>
            <a:ext cx="29718"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9658650" y="380"/>
            <a:ext cx="59436"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9612931" y="380"/>
            <a:ext cx="9906"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ー 21"/>
          <p:cNvSpPr>
            <a:spLocks noGrp="1"/>
          </p:cNvSpPr>
          <p:nvPr>
            <p:ph type="title"/>
          </p:nvPr>
        </p:nvSpPr>
        <p:spPr>
          <a:xfrm>
            <a:off x="495300" y="1143000"/>
            <a:ext cx="8915400" cy="1066800"/>
          </a:xfrm>
          <a:prstGeom prst="rect">
            <a:avLst/>
          </a:prstGeom>
        </p:spPr>
        <p:txBody>
          <a:bodyPr vert="horz" anchor="ctr">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95300" y="2249424"/>
            <a:ext cx="8915400" cy="4325112"/>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a:off x="7135414" y="612648"/>
            <a:ext cx="1037036" cy="457200"/>
          </a:xfrm>
          <a:prstGeom prst="rect">
            <a:avLst/>
          </a:prstGeom>
        </p:spPr>
        <p:txBody>
          <a:bodyPr vert="horz"/>
          <a:lstStyle>
            <a:lvl1pPr algn="l" eaLnBrk="1" latinLnBrk="0" hangingPunct="1">
              <a:defRPr kumimoji="0" sz="800">
                <a:solidFill>
                  <a:schemeClr val="accent2"/>
                </a:solidFill>
              </a:defRPr>
            </a:lvl1pPr>
          </a:lstStyle>
          <a:p>
            <a:fld id="{B64AFCAB-CDEB-40E6-9C7E-3BC9948478FB}" type="datetime1">
              <a:rPr lang="ja-JP" altLang="en-US" smtClean="0"/>
              <a:t>2018/11/8</a:t>
            </a:fld>
            <a:endParaRPr lang="ja-JP" altLang="en-US" dirty="0"/>
          </a:p>
        </p:txBody>
      </p:sp>
      <p:sp>
        <p:nvSpPr>
          <p:cNvPr id="3" name="フッター プレースホルダー 2"/>
          <p:cNvSpPr>
            <a:spLocks noGrp="1"/>
          </p:cNvSpPr>
          <p:nvPr>
            <p:ph type="ftr" sz="quarter" idx="3"/>
          </p:nvPr>
        </p:nvSpPr>
        <p:spPr>
          <a:xfrm>
            <a:off x="5695950" y="612648"/>
            <a:ext cx="143637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ー 22"/>
          <p:cNvSpPr>
            <a:spLocks noGrp="1"/>
          </p:cNvSpPr>
          <p:nvPr>
            <p:ph type="sldNum" sz="quarter" idx="4"/>
          </p:nvPr>
        </p:nvSpPr>
        <p:spPr>
          <a:xfrm>
            <a:off x="8855964" y="2272"/>
            <a:ext cx="825500" cy="365760"/>
          </a:xfrm>
          <a:prstGeom prst="rect">
            <a:avLst/>
          </a:prstGeom>
        </p:spPr>
        <p:txBody>
          <a:bodyPr vert="horz" anchor="b"/>
          <a:lstStyle>
            <a:lvl1pPr algn="r" eaLnBrk="1" latinLnBrk="0" hangingPunct="1">
              <a:defRPr kumimoji="0" sz="1800">
                <a:solidFill>
                  <a:srgbClr val="FFFFFF"/>
                </a:solidFill>
              </a:defRPr>
            </a:lvl1pPr>
          </a:lstStyle>
          <a:p>
            <a:fld id="{D9550142-B990-490A-A107-ED7302A7FD52}"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51" r:id="rId13"/>
  </p:sldLayoutIdLst>
  <p:hf hdr="0" ftr="0" dt="0"/>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9.png"/><Relationship Id="rId7" Type="http://schemas.openxmlformats.org/officeDocument/2006/relationships/diagramQuickStyle" Target="../diagrams/quickStyle1.xml"/><Relationship Id="rId2" Type="http://schemas.openxmlformats.org/officeDocument/2006/relationships/image" Target="../media/image8.png"/><Relationship Id="rId1" Type="http://schemas.openxmlformats.org/officeDocument/2006/relationships/slideLayout" Target="../slideLayouts/slideLayout1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10.png"/><Relationship Id="rId9" Type="http://schemas.microsoft.com/office/2007/relationships/diagramDrawing" Target="../diagrams/drawing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88504" y="1052736"/>
            <a:ext cx="9163050" cy="1902073"/>
          </a:xfrm>
        </p:spPr>
        <p:txBody>
          <a:bodyPr>
            <a:normAutofit fontScale="90000"/>
          </a:bodyPr>
          <a:lstStyle/>
          <a:p>
            <a:pPr algn="ctr"/>
            <a:r>
              <a:rPr lang="en-US" altLang="ja-JP" dirty="0"/>
              <a:t>【</a:t>
            </a:r>
            <a:r>
              <a:rPr lang="ja-JP" altLang="en-US" dirty="0"/>
              <a:t>補足</a:t>
            </a:r>
            <a:r>
              <a:rPr lang="en-US" altLang="ja-JP" dirty="0" smtClean="0"/>
              <a:t>】</a:t>
            </a:r>
            <a:br>
              <a:rPr lang="en-US" altLang="ja-JP" dirty="0" smtClean="0"/>
            </a:br>
            <a:r>
              <a:rPr lang="ja-JP" altLang="en-US" dirty="0" smtClean="0"/>
              <a:t>流出防止対策</a:t>
            </a:r>
            <a:r>
              <a:rPr lang="en-US" altLang="ja-JP" dirty="0" smtClean="0"/>
              <a:t/>
            </a:r>
            <a:br>
              <a:rPr lang="en-US" altLang="ja-JP" dirty="0" smtClean="0"/>
            </a:br>
            <a:r>
              <a:rPr lang="ja-JP" altLang="en-US" dirty="0" smtClean="0"/>
              <a:t>実施のポイント</a:t>
            </a:r>
            <a:r>
              <a:rPr lang="ja-JP" altLang="en-US" dirty="0"/>
              <a:t>解説</a:t>
            </a:r>
            <a:endParaRPr kumimoji="1" lang="ja-JP" altLang="en-US" dirty="0"/>
          </a:p>
        </p:txBody>
      </p:sp>
      <p:sp>
        <p:nvSpPr>
          <p:cNvPr id="4" name="タイトル 2"/>
          <p:cNvSpPr txBox="1">
            <a:spLocks/>
          </p:cNvSpPr>
          <p:nvPr/>
        </p:nvSpPr>
        <p:spPr>
          <a:xfrm>
            <a:off x="200472" y="4509120"/>
            <a:ext cx="9505503" cy="1037729"/>
          </a:xfrm>
          <a:prstGeom prst="rect">
            <a:avLst/>
          </a:prstGeom>
        </p:spPr>
        <p:txBody>
          <a:bodyPr vert="horz" anchor="b">
            <a:normAutofit/>
          </a:bodyPr>
          <a:lstStyle>
            <a:lvl1pPr algn="l" rtl="0" eaLnBrk="1" latinLnBrk="0" hangingPunct="1">
              <a:spcBef>
                <a:spcPct val="0"/>
              </a:spcBef>
              <a:buNone/>
              <a:defRPr kumimoji="1" sz="4400" kern="1200">
                <a:solidFill>
                  <a:schemeClr val="bg1"/>
                </a:solidFill>
                <a:latin typeface="+mj-lt"/>
                <a:ea typeface="+mj-ea"/>
                <a:cs typeface="+mj-cs"/>
              </a:defRPr>
            </a:lvl1pPr>
          </a:lstStyle>
          <a:p>
            <a:pPr algn="r"/>
            <a:endParaRPr lang="en-US" altLang="ja-JP" b="1" dirty="0" smtClean="0">
              <a:solidFill>
                <a:schemeClr val="tx1"/>
              </a:solidFill>
            </a:endParaRPr>
          </a:p>
        </p:txBody>
      </p:sp>
      <p:sp>
        <p:nvSpPr>
          <p:cNvPr id="5" name="タイトル 2"/>
          <p:cNvSpPr txBox="1">
            <a:spLocks/>
          </p:cNvSpPr>
          <p:nvPr/>
        </p:nvSpPr>
        <p:spPr>
          <a:xfrm>
            <a:off x="400497" y="4638327"/>
            <a:ext cx="9505503" cy="461665"/>
          </a:xfrm>
          <a:prstGeom prst="rect">
            <a:avLst/>
          </a:prstGeom>
        </p:spPr>
        <p:txBody>
          <a:bodyPr vert="horz" anchor="b">
            <a:normAutofit fontScale="62500" lnSpcReduction="20000"/>
          </a:bodyPr>
          <a:lstStyle>
            <a:lvl1pPr algn="l" rtl="0" eaLnBrk="1" latinLnBrk="0" hangingPunct="1">
              <a:spcBef>
                <a:spcPct val="0"/>
              </a:spcBef>
              <a:buNone/>
              <a:defRPr kumimoji="1" sz="4400" kern="1200">
                <a:solidFill>
                  <a:schemeClr val="bg1"/>
                </a:solidFill>
                <a:latin typeface="+mj-lt"/>
                <a:ea typeface="+mj-ea"/>
                <a:cs typeface="+mj-cs"/>
              </a:defRPr>
            </a:lvl1pPr>
          </a:lstStyle>
          <a:p>
            <a:r>
              <a:rPr lang="ja-JP" altLang="en-US" dirty="0" smtClean="0"/>
              <a:t>今回の豪雨災害の概要</a:t>
            </a:r>
            <a:endParaRPr lang="ja-JP" altLang="en-US"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7735" y="5661248"/>
            <a:ext cx="3990975" cy="542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725607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1</a:t>
            </a:fld>
            <a:endParaRPr kumimoji="1" lang="ja-JP" altLang="en-US"/>
          </a:p>
        </p:txBody>
      </p:sp>
      <p:sp>
        <p:nvSpPr>
          <p:cNvPr id="3" name="タイトル 2"/>
          <p:cNvSpPr>
            <a:spLocks noGrp="1"/>
          </p:cNvSpPr>
          <p:nvPr>
            <p:ph type="title"/>
          </p:nvPr>
        </p:nvSpPr>
        <p:spPr>
          <a:xfrm>
            <a:off x="200472" y="548680"/>
            <a:ext cx="9505503" cy="461665"/>
          </a:xfrm>
        </p:spPr>
        <p:txBody>
          <a:bodyPr/>
          <a:lstStyle/>
          <a:p>
            <a:pPr marL="342900" indent="-342900"/>
            <a:r>
              <a:rPr lang="ja-JP" altLang="en-US" dirty="0"/>
              <a:t>１．業界自主基準の見直し</a:t>
            </a:r>
            <a:endParaRPr lang="en-US" altLang="ja-JP" dirty="0"/>
          </a:p>
        </p:txBody>
      </p:sp>
      <p:sp>
        <p:nvSpPr>
          <p:cNvPr id="8" name="テキスト プレースホルダー 7"/>
          <p:cNvSpPr>
            <a:spLocks noGrp="1"/>
          </p:cNvSpPr>
          <p:nvPr>
            <p:ph type="body" sz="quarter" idx="17"/>
          </p:nvPr>
        </p:nvSpPr>
        <p:spPr>
          <a:xfrm>
            <a:off x="200472" y="1052736"/>
            <a:ext cx="9505950" cy="556664"/>
          </a:xfrm>
        </p:spPr>
        <p:txBody>
          <a:bodyPr/>
          <a:lstStyle/>
          <a:p>
            <a:r>
              <a:rPr lang="ja-JP" altLang="en-US" sz="2200" dirty="0" smtClean="0"/>
              <a:t>改定の背景</a:t>
            </a:r>
            <a:endParaRPr kumimoji="1" lang="ja-JP" altLang="en-US" sz="2200" dirty="0"/>
          </a:p>
        </p:txBody>
      </p:sp>
      <p:sp>
        <p:nvSpPr>
          <p:cNvPr id="9" name="テキスト ボックス 8"/>
          <p:cNvSpPr txBox="1"/>
          <p:nvPr/>
        </p:nvSpPr>
        <p:spPr>
          <a:xfrm>
            <a:off x="200472" y="1628800"/>
            <a:ext cx="9505056" cy="5324535"/>
          </a:xfrm>
          <a:prstGeom prst="rect">
            <a:avLst/>
          </a:prstGeom>
          <a:noFill/>
        </p:spPr>
        <p:txBody>
          <a:bodyPr wrap="square" rtlCol="0">
            <a:spAutoFit/>
          </a:bodyPr>
          <a:lstStyle/>
          <a:p>
            <a:r>
              <a:rPr lang="en-US" altLang="ja-JP" sz="2200" dirty="0" smtClean="0"/>
              <a:t>【</a:t>
            </a:r>
            <a:r>
              <a:rPr lang="ja-JP" altLang="en-US" sz="2200" dirty="0" smtClean="0"/>
              <a:t>業界自主基準の策定経緯</a:t>
            </a:r>
            <a:r>
              <a:rPr lang="en-US" altLang="ja-JP" sz="2200" dirty="0" smtClean="0"/>
              <a:t>】</a:t>
            </a:r>
            <a:endParaRPr lang="en-US" altLang="ja-JP" sz="2200" dirty="0"/>
          </a:p>
          <a:p>
            <a:r>
              <a:rPr lang="ja-JP" altLang="en-US" sz="2200" dirty="0" smtClean="0"/>
              <a:t>東日本大震災後、液化石油ガス事業所は津波被害を受け、高圧ガス設備の損壊及び多数の容器が流出した。その際に、日本ＬＰガス団体協議会としては再発防止のため業界自主基準として「</a:t>
            </a:r>
            <a:r>
              <a:rPr lang="ja-JP" altLang="en-US" sz="2200" dirty="0"/>
              <a:t>Ｇ高</a:t>
            </a:r>
            <a:r>
              <a:rPr lang="en-US" altLang="ja-JP" sz="2200" dirty="0"/>
              <a:t>-002</a:t>
            </a:r>
            <a:r>
              <a:rPr lang="ja-JP" altLang="en-US" sz="2200" dirty="0"/>
              <a:t>　液化石油ガス容器置場における容器転落・転倒及び流出防止措置指針」</a:t>
            </a:r>
            <a:r>
              <a:rPr lang="ja-JP" altLang="en-US" sz="2200" dirty="0" smtClean="0"/>
              <a:t>を作成した。</a:t>
            </a:r>
            <a:endParaRPr lang="en-US" altLang="ja-JP" sz="2200" dirty="0" smtClean="0"/>
          </a:p>
          <a:p>
            <a:endParaRPr lang="en-US" altLang="ja-JP" sz="2200" dirty="0"/>
          </a:p>
          <a:p>
            <a:r>
              <a:rPr lang="en-US" altLang="ja-JP" sz="2200" dirty="0" smtClean="0"/>
              <a:t>【</a:t>
            </a:r>
            <a:r>
              <a:rPr lang="ja-JP" altLang="en-US" sz="2200" dirty="0" smtClean="0"/>
              <a:t>改定背景</a:t>
            </a:r>
            <a:r>
              <a:rPr lang="en-US" altLang="ja-JP" sz="2200" dirty="0" smtClean="0"/>
              <a:t>】</a:t>
            </a:r>
          </a:p>
          <a:p>
            <a:r>
              <a:rPr lang="ja-JP" altLang="en-US" sz="2200" dirty="0"/>
              <a:t>同措置は</a:t>
            </a:r>
            <a:r>
              <a:rPr lang="ja-JP" altLang="en-US" sz="2200" dirty="0" smtClean="0"/>
              <a:t>、容器</a:t>
            </a:r>
            <a:r>
              <a:rPr lang="ja-JP" altLang="en-US" sz="2200" dirty="0"/>
              <a:t>置場が浸水し容器が浮上して柵・鎖掛け等を超えて流出しない高さを</a:t>
            </a:r>
            <a:r>
              <a:rPr lang="ja-JP" altLang="en-US" sz="2200" dirty="0" smtClean="0"/>
              <a:t>想定して策定されており、</a:t>
            </a:r>
            <a:r>
              <a:rPr lang="ja-JP" altLang="en-US" sz="2200" dirty="0" smtClean="0">
                <a:solidFill>
                  <a:srgbClr val="FF0000"/>
                </a:solidFill>
              </a:rPr>
              <a:t>それを超える浸水等に関しては適用</a:t>
            </a:r>
            <a:r>
              <a:rPr lang="ja-JP" altLang="en-US" sz="2200" dirty="0">
                <a:solidFill>
                  <a:srgbClr val="FF0000"/>
                </a:solidFill>
              </a:rPr>
              <a:t>範囲外</a:t>
            </a:r>
            <a:r>
              <a:rPr lang="ja-JP" altLang="en-US" sz="2200" dirty="0" smtClean="0"/>
              <a:t>としていたが、今回の豪雨は、適用の範囲外を超える浸水があり、大量の容器が敷地外に流れ出た。また、その一部は河川を伝い海上まで流出したことから、</a:t>
            </a:r>
            <a:r>
              <a:rPr lang="ja-JP" altLang="en-US" sz="2200" dirty="0" smtClean="0">
                <a:solidFill>
                  <a:srgbClr val="FF0000"/>
                </a:solidFill>
              </a:rPr>
              <a:t>同指針の適用範囲を拡大</a:t>
            </a:r>
            <a:r>
              <a:rPr lang="ja-JP" altLang="en-US" sz="2200" dirty="0" smtClean="0"/>
              <a:t>し、</a:t>
            </a:r>
            <a:r>
              <a:rPr lang="ja-JP" altLang="en-US" sz="2200" dirty="0" smtClean="0">
                <a:solidFill>
                  <a:srgbClr val="FF0000"/>
                </a:solidFill>
              </a:rPr>
              <a:t>敷地外への容器流出を防止することを主目的とした改定</a:t>
            </a:r>
            <a:r>
              <a:rPr lang="ja-JP" altLang="en-US" sz="2200" dirty="0" smtClean="0"/>
              <a:t>を行う。</a:t>
            </a:r>
            <a:endParaRPr lang="en-US" altLang="ja-JP" sz="2200" dirty="0"/>
          </a:p>
          <a:p>
            <a:endParaRPr lang="en-US" altLang="ja-JP" dirty="0" smtClean="0"/>
          </a:p>
          <a:p>
            <a:endParaRPr lang="en-US" altLang="ja-JP" dirty="0"/>
          </a:p>
          <a:p>
            <a:endParaRPr lang="en-US" altLang="ja-JP" dirty="0" smtClean="0"/>
          </a:p>
        </p:txBody>
      </p:sp>
    </p:spTree>
    <p:extLst>
      <p:ext uri="{BB962C8B-B14F-4D97-AF65-F5344CB8AC3E}">
        <p14:creationId xmlns:p14="http://schemas.microsoft.com/office/powerpoint/2010/main" val="2747407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2</a:t>
            </a:fld>
            <a:endParaRPr kumimoji="1" lang="ja-JP" altLang="en-US"/>
          </a:p>
        </p:txBody>
      </p:sp>
      <p:sp>
        <p:nvSpPr>
          <p:cNvPr id="3" name="タイトル 2"/>
          <p:cNvSpPr>
            <a:spLocks noGrp="1"/>
          </p:cNvSpPr>
          <p:nvPr>
            <p:ph type="title"/>
          </p:nvPr>
        </p:nvSpPr>
        <p:spPr>
          <a:xfrm>
            <a:off x="200472" y="548680"/>
            <a:ext cx="9505503" cy="461665"/>
          </a:xfrm>
        </p:spPr>
        <p:txBody>
          <a:bodyPr/>
          <a:lstStyle/>
          <a:p>
            <a:pPr marL="342900" indent="-342900"/>
            <a:r>
              <a:rPr lang="ja-JP" altLang="en-US" dirty="0" smtClean="0"/>
              <a:t>２．実施のポイント①</a:t>
            </a:r>
            <a:endParaRPr lang="en-US" altLang="ja-JP" dirty="0"/>
          </a:p>
        </p:txBody>
      </p:sp>
      <p:sp>
        <p:nvSpPr>
          <p:cNvPr id="8" name="テキスト プレースホルダー 7"/>
          <p:cNvSpPr>
            <a:spLocks noGrp="1"/>
          </p:cNvSpPr>
          <p:nvPr>
            <p:ph type="body" sz="quarter" idx="17"/>
          </p:nvPr>
        </p:nvSpPr>
        <p:spPr>
          <a:xfrm>
            <a:off x="200472" y="1052736"/>
            <a:ext cx="9505950" cy="556664"/>
          </a:xfrm>
        </p:spPr>
        <p:txBody>
          <a:bodyPr/>
          <a:lstStyle/>
          <a:p>
            <a:r>
              <a:rPr kumimoji="1" lang="ja-JP" altLang="en-US" sz="2200" dirty="0" smtClean="0"/>
              <a:t>容器置場ごとのリスク分類</a:t>
            </a:r>
            <a:endParaRPr kumimoji="1" lang="ja-JP" altLang="en-US" sz="2200" dirty="0"/>
          </a:p>
        </p:txBody>
      </p:sp>
      <p:sp>
        <p:nvSpPr>
          <p:cNvPr id="9" name="テキスト ボックス 8"/>
          <p:cNvSpPr txBox="1"/>
          <p:nvPr/>
        </p:nvSpPr>
        <p:spPr>
          <a:xfrm>
            <a:off x="200472" y="1628800"/>
            <a:ext cx="9505056" cy="5909310"/>
          </a:xfrm>
          <a:prstGeom prst="rect">
            <a:avLst/>
          </a:prstGeom>
          <a:noFill/>
        </p:spPr>
        <p:txBody>
          <a:bodyPr wrap="square" rtlCol="0">
            <a:spAutoFit/>
          </a:bodyPr>
          <a:lstStyle/>
          <a:p>
            <a:r>
              <a:rPr lang="ja-JP" altLang="en-US" dirty="0" smtClean="0"/>
              <a:t>容器</a:t>
            </a:r>
            <a:r>
              <a:rPr lang="ja-JP" altLang="en-US" dirty="0"/>
              <a:t>置場の所属する市町村等の</a:t>
            </a:r>
            <a:r>
              <a:rPr lang="ja-JP" altLang="en-US" dirty="0" smtClean="0"/>
              <a:t>ハザードマップ等を</a:t>
            </a:r>
            <a:r>
              <a:rPr lang="ja-JP" altLang="en-US" dirty="0"/>
              <a:t>確認のうえ、津波・高潮・洪水・河川決壊による浸水等のリスク（水位）等を確認し、また、自らの容器置場の周囲の状況を鑑み、自らの容器置場の流出リスクを以下のとおり分類する。</a:t>
            </a:r>
          </a:p>
          <a:p>
            <a:endParaRPr lang="en-US" altLang="ja-JP" dirty="0" smtClean="0"/>
          </a:p>
          <a:p>
            <a:r>
              <a:rPr lang="ja-JP" altLang="en-US" dirty="0" smtClean="0">
                <a:solidFill>
                  <a:srgbClr val="FF0000"/>
                </a:solidFill>
              </a:rPr>
              <a:t>①高リスク</a:t>
            </a:r>
            <a:r>
              <a:rPr lang="ja-JP" altLang="en-US" dirty="0">
                <a:solidFill>
                  <a:srgbClr val="FF0000"/>
                </a:solidFill>
              </a:rPr>
              <a:t>容器置場</a:t>
            </a:r>
          </a:p>
          <a:p>
            <a:r>
              <a:rPr lang="ja-JP" altLang="en-US" dirty="0"/>
              <a:t>容器置場の周囲が浸水に耐えうる強度の壁構造、又はシャッター構造又は金網構造等を有しておらず、かつ、ハザードマップの想定浸水高さが敷地の外壁高さを超えている、または、同等程度の高さしかなく浸水時に敷地外への容器流出が想定される容器置場。</a:t>
            </a:r>
          </a:p>
          <a:p>
            <a:endParaRPr lang="en-US" altLang="ja-JP" dirty="0" smtClean="0"/>
          </a:p>
          <a:p>
            <a:r>
              <a:rPr lang="ja-JP" altLang="en-US" dirty="0" smtClean="0">
                <a:solidFill>
                  <a:srgbClr val="FF0000"/>
                </a:solidFill>
              </a:rPr>
              <a:t>②中リスク</a:t>
            </a:r>
            <a:r>
              <a:rPr lang="ja-JP" altLang="en-US" dirty="0">
                <a:solidFill>
                  <a:srgbClr val="FF0000"/>
                </a:solidFill>
              </a:rPr>
              <a:t>容器置場</a:t>
            </a:r>
          </a:p>
          <a:p>
            <a:r>
              <a:rPr lang="ja-JP" altLang="en-US" dirty="0"/>
              <a:t>容器置場の周囲が浸水に耐えうる強度の壁構造、又はシャッター構造又は金網構造等を有しておらず、かつ、ハザードマップの想定浸水高さに比べて</a:t>
            </a:r>
            <a:r>
              <a:rPr lang="ja-JP" altLang="en-US" dirty="0" smtClean="0"/>
              <a:t>敷地の外壁</a:t>
            </a:r>
            <a:r>
              <a:rPr lang="ja-JP" altLang="en-US" dirty="0"/>
              <a:t>の高さが十分にあり、敷地外への流出が想定されにくい容器置場。</a:t>
            </a:r>
          </a:p>
          <a:p>
            <a:endParaRPr lang="en-US" altLang="ja-JP" dirty="0" smtClean="0"/>
          </a:p>
          <a:p>
            <a:r>
              <a:rPr lang="ja-JP" altLang="en-US" dirty="0" smtClean="0">
                <a:solidFill>
                  <a:srgbClr val="FF0000"/>
                </a:solidFill>
              </a:rPr>
              <a:t>③低リスク</a:t>
            </a:r>
            <a:r>
              <a:rPr lang="ja-JP" altLang="en-US" dirty="0">
                <a:solidFill>
                  <a:srgbClr val="FF0000"/>
                </a:solidFill>
              </a:rPr>
              <a:t>容器置場</a:t>
            </a:r>
          </a:p>
          <a:p>
            <a:r>
              <a:rPr lang="ja-JP" altLang="en-US" dirty="0"/>
              <a:t>上記以外の容器置場</a:t>
            </a:r>
            <a:r>
              <a:rPr lang="ja-JP" altLang="en-US" dirty="0" smtClean="0"/>
              <a:t>。</a:t>
            </a:r>
            <a:endParaRPr lang="en-US" altLang="ja-JP" dirty="0" smtClean="0"/>
          </a:p>
          <a:p>
            <a:r>
              <a:rPr lang="ja-JP" altLang="en-US" dirty="0" smtClean="0"/>
              <a:t>⇒容器置場の周囲が浸水に耐えうる強度の壁構造やシャッター、金網等で完全に囲われている場合（周囲だけでなく屋根も含めて囲われている）は低リスク容器置場となる。</a:t>
            </a:r>
            <a:endParaRPr lang="ja-JP" altLang="en-US" dirty="0"/>
          </a:p>
          <a:p>
            <a:endParaRPr lang="en-US" altLang="ja-JP" dirty="0" smtClean="0"/>
          </a:p>
          <a:p>
            <a:endParaRPr lang="en-US" altLang="ja-JP" dirty="0"/>
          </a:p>
          <a:p>
            <a:endParaRPr lang="en-US" altLang="ja-JP" dirty="0" smtClean="0"/>
          </a:p>
        </p:txBody>
      </p:sp>
    </p:spTree>
    <p:extLst>
      <p:ext uri="{BB962C8B-B14F-4D97-AF65-F5344CB8AC3E}">
        <p14:creationId xmlns:p14="http://schemas.microsoft.com/office/powerpoint/2010/main" val="3561065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3</a:t>
            </a:fld>
            <a:endParaRPr kumimoji="1" lang="ja-JP" altLang="en-US"/>
          </a:p>
        </p:txBody>
      </p:sp>
      <p:sp>
        <p:nvSpPr>
          <p:cNvPr id="3" name="タイトル 2"/>
          <p:cNvSpPr>
            <a:spLocks noGrp="1"/>
          </p:cNvSpPr>
          <p:nvPr>
            <p:ph type="title"/>
          </p:nvPr>
        </p:nvSpPr>
        <p:spPr>
          <a:xfrm>
            <a:off x="200472" y="548680"/>
            <a:ext cx="9505503" cy="461665"/>
          </a:xfrm>
        </p:spPr>
        <p:txBody>
          <a:bodyPr/>
          <a:lstStyle/>
          <a:p>
            <a:pPr marL="342900" indent="-342900"/>
            <a:r>
              <a:rPr lang="ja-JP" altLang="en-US" dirty="0"/>
              <a:t>３</a:t>
            </a:r>
            <a:r>
              <a:rPr lang="ja-JP" altLang="en-US" dirty="0" smtClean="0"/>
              <a:t>．リスク区分別けの解説</a:t>
            </a:r>
            <a:endParaRPr lang="en-US" altLang="ja-JP"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16244" y="5829300"/>
            <a:ext cx="1771650" cy="102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488" y="2287513"/>
            <a:ext cx="5105400" cy="26536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49890" y="3019943"/>
            <a:ext cx="1096312" cy="1257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テキスト ボックス 9"/>
          <p:cNvSpPr txBox="1"/>
          <p:nvPr/>
        </p:nvSpPr>
        <p:spPr>
          <a:xfrm>
            <a:off x="6609184" y="2350621"/>
            <a:ext cx="3096344" cy="646331"/>
          </a:xfrm>
          <a:prstGeom prst="rect">
            <a:avLst/>
          </a:prstGeom>
          <a:noFill/>
          <a:ln>
            <a:solidFill>
              <a:schemeClr val="accent1"/>
            </a:solidFill>
          </a:ln>
        </p:spPr>
        <p:txBody>
          <a:bodyPr wrap="square" rtlCol="0">
            <a:spAutoFit/>
          </a:bodyPr>
          <a:lstStyle/>
          <a:p>
            <a:r>
              <a:rPr kumimoji="1" lang="en-US" altLang="ja-JP" sz="1200" dirty="0" smtClean="0"/>
              <a:t>【</a:t>
            </a:r>
            <a:r>
              <a:rPr kumimoji="1" lang="ja-JP" altLang="en-US" sz="1200" dirty="0" smtClean="0"/>
              <a:t>高リスク</a:t>
            </a:r>
            <a:r>
              <a:rPr kumimoji="1" lang="en-US" altLang="ja-JP" sz="1200" dirty="0" smtClean="0"/>
              <a:t>】</a:t>
            </a:r>
          </a:p>
          <a:p>
            <a:r>
              <a:rPr lang="ja-JP" altLang="en-US" sz="1200" dirty="0" smtClean="0"/>
              <a:t>ハザードマップの浸水想定高さの</a:t>
            </a:r>
            <a:endParaRPr lang="en-US" altLang="ja-JP" sz="1200" dirty="0" smtClean="0"/>
          </a:p>
          <a:p>
            <a:r>
              <a:rPr lang="ja-JP" altLang="en-US" sz="1200" dirty="0" smtClean="0"/>
              <a:t>最大値が</a:t>
            </a:r>
            <a:r>
              <a:rPr kumimoji="1" lang="ja-JP" altLang="en-US" sz="1200" dirty="0" smtClean="0"/>
              <a:t>敷地の外壁を超える</a:t>
            </a:r>
            <a:endParaRPr kumimoji="1" lang="ja-JP" altLang="en-US" sz="1200" dirty="0"/>
          </a:p>
        </p:txBody>
      </p:sp>
      <p:cxnSp>
        <p:nvCxnSpPr>
          <p:cNvPr id="5" name="直線矢印コネクタ 4"/>
          <p:cNvCxnSpPr/>
          <p:nvPr/>
        </p:nvCxnSpPr>
        <p:spPr>
          <a:xfrm flipV="1">
            <a:off x="6009418" y="2287513"/>
            <a:ext cx="0" cy="72008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6017370" y="3695908"/>
            <a:ext cx="0" cy="711696"/>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49888" y="3570165"/>
            <a:ext cx="1096312" cy="1257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1" name="直線矢印コネクタ 10"/>
          <p:cNvCxnSpPr/>
          <p:nvPr/>
        </p:nvCxnSpPr>
        <p:spPr>
          <a:xfrm>
            <a:off x="6009418" y="3079601"/>
            <a:ext cx="0" cy="534739"/>
          </a:xfrm>
          <a:prstGeom prst="straightConnector1">
            <a:avLst/>
          </a:prstGeom>
          <a:ln w="254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6609184" y="3070701"/>
            <a:ext cx="3096344" cy="646331"/>
          </a:xfrm>
          <a:prstGeom prst="rect">
            <a:avLst/>
          </a:prstGeom>
          <a:noFill/>
          <a:ln>
            <a:solidFill>
              <a:schemeClr val="accent1"/>
            </a:solidFill>
          </a:ln>
        </p:spPr>
        <p:txBody>
          <a:bodyPr wrap="square" rtlCol="0">
            <a:spAutoFit/>
          </a:bodyPr>
          <a:lstStyle/>
          <a:p>
            <a:r>
              <a:rPr kumimoji="1" lang="en-US" altLang="ja-JP" sz="1200" dirty="0" smtClean="0"/>
              <a:t>【</a:t>
            </a:r>
            <a:r>
              <a:rPr kumimoji="1" lang="ja-JP" altLang="en-US" sz="1200" dirty="0" smtClean="0"/>
              <a:t>中リスク</a:t>
            </a:r>
            <a:r>
              <a:rPr kumimoji="1" lang="en-US" altLang="ja-JP" sz="1200" dirty="0" smtClean="0"/>
              <a:t>】</a:t>
            </a:r>
          </a:p>
          <a:p>
            <a:r>
              <a:rPr lang="ja-JP" altLang="en-US" sz="1200" dirty="0"/>
              <a:t>ハザードマップの浸水想定高さ</a:t>
            </a:r>
            <a:r>
              <a:rPr lang="ja-JP" altLang="en-US" sz="1200" dirty="0" smtClean="0"/>
              <a:t>の</a:t>
            </a:r>
            <a:endParaRPr lang="en-US" altLang="ja-JP" sz="1200" dirty="0" smtClean="0"/>
          </a:p>
          <a:p>
            <a:r>
              <a:rPr lang="ja-JP" altLang="en-US" sz="1200" dirty="0" smtClean="0"/>
              <a:t>最大値が敷地</a:t>
            </a:r>
            <a:r>
              <a:rPr lang="ja-JP" altLang="en-US" sz="1200" dirty="0"/>
              <a:t>の外壁を</a:t>
            </a:r>
            <a:r>
              <a:rPr lang="ja-JP" altLang="en-US" sz="1200" dirty="0" smtClean="0"/>
              <a:t>超えない</a:t>
            </a:r>
            <a:endParaRPr lang="ja-JP" altLang="en-US" sz="1200" dirty="0"/>
          </a:p>
        </p:txBody>
      </p:sp>
      <p:sp>
        <p:nvSpPr>
          <p:cNvPr id="22" name="テキスト ボックス 21"/>
          <p:cNvSpPr txBox="1"/>
          <p:nvPr/>
        </p:nvSpPr>
        <p:spPr>
          <a:xfrm>
            <a:off x="6609184" y="3799681"/>
            <a:ext cx="3096344" cy="830997"/>
          </a:xfrm>
          <a:prstGeom prst="rect">
            <a:avLst/>
          </a:prstGeom>
          <a:noFill/>
          <a:ln>
            <a:solidFill>
              <a:schemeClr val="accent1"/>
            </a:solidFill>
          </a:ln>
        </p:spPr>
        <p:txBody>
          <a:bodyPr wrap="square" rtlCol="0">
            <a:spAutoFit/>
          </a:bodyPr>
          <a:lstStyle/>
          <a:p>
            <a:r>
              <a:rPr kumimoji="1" lang="en-US" altLang="ja-JP" sz="1200" dirty="0" smtClean="0"/>
              <a:t>【</a:t>
            </a:r>
            <a:r>
              <a:rPr kumimoji="1" lang="ja-JP" altLang="en-US" sz="1200" dirty="0" smtClean="0"/>
              <a:t>低リスク</a:t>
            </a:r>
            <a:r>
              <a:rPr kumimoji="1" lang="en-US" altLang="ja-JP" sz="1200" dirty="0" smtClean="0"/>
              <a:t>】</a:t>
            </a:r>
          </a:p>
          <a:p>
            <a:r>
              <a:rPr lang="ja-JP" altLang="en-US" sz="1200" dirty="0" smtClean="0"/>
              <a:t>ハザードマップ上、浸水が想定されない。</a:t>
            </a:r>
            <a:endParaRPr lang="en-US" altLang="ja-JP" sz="1200" dirty="0" smtClean="0"/>
          </a:p>
          <a:p>
            <a:r>
              <a:rPr kumimoji="1" lang="ja-JP" altLang="en-US" sz="1200" dirty="0" smtClean="0"/>
              <a:t>または、プラットフォームが金網や</a:t>
            </a:r>
            <a:endParaRPr kumimoji="1" lang="en-US" altLang="ja-JP" sz="1200" dirty="0" smtClean="0"/>
          </a:p>
          <a:p>
            <a:r>
              <a:rPr lang="ja-JP" altLang="en-US" sz="1200" dirty="0" smtClean="0"/>
              <a:t>シャッターで覆われ、流出しない構造。</a:t>
            </a:r>
            <a:endParaRPr lang="en-US" altLang="ja-JP" sz="1200" dirty="0" smtClean="0"/>
          </a:p>
        </p:txBody>
      </p:sp>
    </p:spTree>
    <p:extLst>
      <p:ext uri="{BB962C8B-B14F-4D97-AF65-F5344CB8AC3E}">
        <p14:creationId xmlns:p14="http://schemas.microsoft.com/office/powerpoint/2010/main" val="30773311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4</a:t>
            </a:fld>
            <a:endParaRPr kumimoji="1" lang="ja-JP" altLang="en-US"/>
          </a:p>
        </p:txBody>
      </p:sp>
      <p:sp>
        <p:nvSpPr>
          <p:cNvPr id="3" name="タイトル 2"/>
          <p:cNvSpPr>
            <a:spLocks noGrp="1"/>
          </p:cNvSpPr>
          <p:nvPr>
            <p:ph type="title"/>
          </p:nvPr>
        </p:nvSpPr>
        <p:spPr>
          <a:xfrm>
            <a:off x="200472" y="372381"/>
            <a:ext cx="9505503" cy="461665"/>
          </a:xfrm>
        </p:spPr>
        <p:txBody>
          <a:bodyPr/>
          <a:lstStyle/>
          <a:p>
            <a:pPr marL="342900" indent="-342900"/>
            <a:r>
              <a:rPr lang="ja-JP" altLang="en-US" dirty="0" smtClean="0"/>
              <a:t>４．ハザードマップの確認の仕方</a:t>
            </a:r>
            <a:endParaRPr lang="en-US" altLang="ja-JP" dirty="0"/>
          </a:p>
        </p:txBody>
      </p:sp>
      <p:sp>
        <p:nvSpPr>
          <p:cNvPr id="8" name="テキスト プレースホルダー 7"/>
          <p:cNvSpPr>
            <a:spLocks noGrp="1"/>
          </p:cNvSpPr>
          <p:nvPr>
            <p:ph type="body" sz="quarter" idx="17"/>
          </p:nvPr>
        </p:nvSpPr>
        <p:spPr>
          <a:xfrm>
            <a:off x="199578" y="804429"/>
            <a:ext cx="9505950" cy="464331"/>
          </a:xfrm>
        </p:spPr>
        <p:txBody>
          <a:bodyPr/>
          <a:lstStyle/>
          <a:p>
            <a:r>
              <a:rPr kumimoji="1" lang="ja-JP" altLang="en-US" sz="1600" dirty="0" smtClean="0"/>
              <a:t>出来る限り２種類のハザードマップを確認</a:t>
            </a:r>
            <a:endParaRPr kumimoji="1" lang="ja-JP" altLang="en-US" sz="1600" dirty="0"/>
          </a:p>
        </p:txBody>
      </p:sp>
      <p:sp>
        <p:nvSpPr>
          <p:cNvPr id="9" name="テキスト ボックス 8"/>
          <p:cNvSpPr txBox="1"/>
          <p:nvPr/>
        </p:nvSpPr>
        <p:spPr>
          <a:xfrm>
            <a:off x="198754" y="1196752"/>
            <a:ext cx="9505056" cy="5693866"/>
          </a:xfrm>
          <a:prstGeom prst="rect">
            <a:avLst/>
          </a:prstGeom>
          <a:noFill/>
        </p:spPr>
        <p:txBody>
          <a:bodyPr wrap="square" rtlCol="0">
            <a:spAutoFit/>
          </a:bodyPr>
          <a:lstStyle/>
          <a:p>
            <a:r>
              <a:rPr lang="ja-JP" altLang="en-US" sz="1400" dirty="0" smtClean="0">
                <a:solidFill>
                  <a:srgbClr val="FF0000"/>
                </a:solidFill>
              </a:rPr>
              <a:t>手順</a:t>
            </a:r>
            <a:endParaRPr lang="en-US" altLang="ja-JP" sz="1400" dirty="0" smtClean="0">
              <a:solidFill>
                <a:srgbClr val="FF0000"/>
              </a:solidFill>
            </a:endParaRPr>
          </a:p>
          <a:p>
            <a:r>
              <a:rPr lang="ja-JP" altLang="en-US" sz="1400" dirty="0" smtClean="0"/>
              <a:t>①市町村のハザードマップ（インターネットで○○市　ハザードマップで検索）</a:t>
            </a:r>
            <a:endParaRPr lang="ja-JP" altLang="en-US" sz="1400" dirty="0"/>
          </a:p>
          <a:p>
            <a:r>
              <a:rPr lang="ja-JP" altLang="en-US" sz="1400" b="1" dirty="0" smtClean="0"/>
              <a:t>↓</a:t>
            </a:r>
            <a:endParaRPr lang="en-US" altLang="ja-JP" sz="1400" b="1" dirty="0" smtClean="0"/>
          </a:p>
          <a:p>
            <a:r>
              <a:rPr lang="ja-JP" altLang="en-US" sz="1400" dirty="0" smtClean="0"/>
              <a:t>②該当河川事務所のハザードマップの確認（インターネットで○○川　ハザードマップで検索）</a:t>
            </a:r>
            <a:endParaRPr lang="ja-JP" altLang="en-US" sz="1400" dirty="0"/>
          </a:p>
          <a:p>
            <a:r>
              <a:rPr lang="ja-JP" altLang="en-US" sz="1400" dirty="0" smtClean="0"/>
              <a:t>（河川事務所でも別のハザードマップを策定しているケースがある）</a:t>
            </a:r>
            <a:endParaRPr lang="en-US" altLang="ja-JP" sz="1400" dirty="0" smtClean="0"/>
          </a:p>
          <a:p>
            <a:r>
              <a:rPr lang="ja-JP" altLang="en-US" sz="1400" b="1" dirty="0" smtClean="0"/>
              <a:t>↓</a:t>
            </a:r>
            <a:endParaRPr lang="en-US" altLang="ja-JP" sz="1400" b="1" dirty="0" smtClean="0"/>
          </a:p>
          <a:p>
            <a:r>
              <a:rPr lang="ja-JP" altLang="en-US" sz="1400" dirty="0" smtClean="0"/>
              <a:t>③上記のハザードマップを確認のうえ、より</a:t>
            </a:r>
            <a:r>
              <a:rPr lang="ja-JP" altLang="en-US" sz="1400" dirty="0" smtClean="0">
                <a:solidFill>
                  <a:srgbClr val="FF0000"/>
                </a:solidFill>
              </a:rPr>
              <a:t>浸水高さのより高い</a:t>
            </a:r>
            <a:r>
              <a:rPr lang="ja-JP" altLang="en-US" sz="1400" dirty="0" smtClean="0"/>
              <a:t>ほうの数字を採用する。</a:t>
            </a:r>
            <a:endParaRPr lang="en-US" altLang="ja-JP" sz="1400" dirty="0" smtClean="0"/>
          </a:p>
          <a:p>
            <a:r>
              <a:rPr lang="ja-JP" altLang="en-US" sz="1400" dirty="0" smtClean="0"/>
              <a:t>（確認方法の例）</a:t>
            </a:r>
            <a:endParaRPr lang="en-US" altLang="ja-JP" sz="1400" dirty="0" smtClean="0"/>
          </a:p>
          <a:p>
            <a:endParaRPr lang="en-US" altLang="ja-JP" sz="1400" dirty="0"/>
          </a:p>
          <a:p>
            <a:endParaRPr lang="en-US" altLang="ja-JP" sz="1400" dirty="0"/>
          </a:p>
          <a:p>
            <a:endParaRPr lang="en-US" altLang="ja-JP" sz="1400" dirty="0" smtClean="0"/>
          </a:p>
          <a:p>
            <a:endParaRPr lang="en-US" altLang="ja-JP" sz="1400" dirty="0" smtClean="0"/>
          </a:p>
          <a:p>
            <a:endParaRPr lang="en-US" altLang="ja-JP" sz="1400" dirty="0"/>
          </a:p>
          <a:p>
            <a:endParaRPr lang="en-US" altLang="ja-JP" sz="1400" dirty="0" smtClean="0"/>
          </a:p>
          <a:p>
            <a:endParaRPr lang="en-US" altLang="ja-JP" sz="1400" dirty="0" smtClean="0"/>
          </a:p>
          <a:p>
            <a:endParaRPr lang="en-US" altLang="ja-JP" sz="1400" dirty="0"/>
          </a:p>
          <a:p>
            <a:endParaRPr lang="en-US" altLang="ja-JP" sz="1400" dirty="0" smtClean="0"/>
          </a:p>
          <a:p>
            <a:endParaRPr lang="en-US" altLang="ja-JP" sz="1400" dirty="0"/>
          </a:p>
          <a:p>
            <a:endParaRPr lang="en-US" altLang="ja-JP" sz="1400" dirty="0" smtClean="0"/>
          </a:p>
          <a:p>
            <a:r>
              <a:rPr lang="en-US" altLang="ja-JP" sz="1400" dirty="0" smtClean="0"/>
              <a:t>【</a:t>
            </a:r>
            <a:r>
              <a:rPr lang="ja-JP" altLang="en-US" sz="1400" dirty="0" smtClean="0"/>
              <a:t>充填所１</a:t>
            </a:r>
            <a:r>
              <a:rPr lang="en-US" altLang="ja-JP" sz="1400" dirty="0" smtClean="0"/>
              <a:t>】</a:t>
            </a:r>
            <a:r>
              <a:rPr lang="ja-JP" altLang="en-US" sz="1400" dirty="0" smtClean="0"/>
              <a:t>の場合、浸水高さ予想は２ｍ以上なので</a:t>
            </a:r>
            <a:r>
              <a:rPr lang="ja-JP" altLang="en-US" sz="1400" dirty="0"/>
              <a:t>、高リスク容器</a:t>
            </a:r>
            <a:r>
              <a:rPr lang="ja-JP" altLang="en-US" sz="1400" dirty="0" smtClean="0"/>
              <a:t>置場に分類する。</a:t>
            </a:r>
            <a:endParaRPr lang="en-US" altLang="ja-JP" sz="1400" dirty="0" smtClean="0"/>
          </a:p>
          <a:p>
            <a:r>
              <a:rPr lang="en-US" altLang="ja-JP" sz="1400" dirty="0"/>
              <a:t>【</a:t>
            </a:r>
            <a:r>
              <a:rPr lang="ja-JP" altLang="en-US" sz="1400" dirty="0" smtClean="0"/>
              <a:t>充填所２</a:t>
            </a:r>
            <a:r>
              <a:rPr lang="en-US" altLang="ja-JP" sz="1400" dirty="0" smtClean="0"/>
              <a:t>】</a:t>
            </a:r>
            <a:r>
              <a:rPr lang="ja-JP" altLang="en-US" sz="1400" dirty="0"/>
              <a:t>の場合、浸水高さ予想</a:t>
            </a:r>
            <a:r>
              <a:rPr lang="ja-JP" altLang="en-US" sz="1400" dirty="0" smtClean="0"/>
              <a:t>は０．５～１．０ｍであり、充填所の外壁（立入禁止柵）高さが１ｍ以上あれば中リスク</a:t>
            </a:r>
            <a:r>
              <a:rPr lang="ja-JP" altLang="en-US" sz="1400" dirty="0"/>
              <a:t>容器置場に</a:t>
            </a:r>
            <a:r>
              <a:rPr lang="ja-JP" altLang="en-US" sz="1400" dirty="0" smtClean="0"/>
              <a:t>分類し、１ｍ以下であれば、高リスク容器置場に分類する。</a:t>
            </a:r>
            <a:endParaRPr lang="en-US" altLang="ja-JP" sz="1400" dirty="0" smtClean="0"/>
          </a:p>
          <a:p>
            <a:endParaRPr lang="en-US" altLang="ja-JP" sz="1400" dirty="0" smtClean="0"/>
          </a:p>
          <a:p>
            <a:r>
              <a:rPr lang="ja-JP" altLang="en-US" sz="1400" dirty="0" smtClean="0"/>
              <a:t>（参考）土砂災害マップについて</a:t>
            </a:r>
            <a:endParaRPr lang="en-US" altLang="ja-JP" sz="1400" dirty="0" smtClean="0"/>
          </a:p>
          <a:p>
            <a:r>
              <a:rPr lang="ja-JP" altLang="en-US" sz="1400" dirty="0" smtClean="0"/>
              <a:t>浸水のハザードマップに加えて、充填所等の所在地の土砂災害リスクについても確認し、しかるべき対応の検討等も行うことが望ましい。</a:t>
            </a:r>
            <a:endParaRPr lang="en-US" altLang="ja-JP" sz="1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6495" y="2925941"/>
            <a:ext cx="2882211" cy="1127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44888" y="2925941"/>
            <a:ext cx="3354607" cy="229831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円/楕円 3"/>
          <p:cNvSpPr/>
          <p:nvPr/>
        </p:nvSpPr>
        <p:spPr>
          <a:xfrm>
            <a:off x="4664968" y="3461231"/>
            <a:ext cx="144016" cy="14401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6885195" y="4292376"/>
            <a:ext cx="144016" cy="14401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4938115" y="3429000"/>
            <a:ext cx="1080120" cy="2084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dirty="0" smtClean="0">
                <a:solidFill>
                  <a:srgbClr val="FF0000"/>
                </a:solidFill>
              </a:rPr>
              <a:t>充填所１</a:t>
            </a:r>
            <a:endParaRPr kumimoji="1" lang="ja-JP" altLang="en-US" sz="1500" dirty="0">
              <a:solidFill>
                <a:srgbClr val="FF0000"/>
              </a:solidFill>
            </a:endParaRPr>
          </a:p>
        </p:txBody>
      </p:sp>
      <p:sp>
        <p:nvSpPr>
          <p:cNvPr id="11" name="正方形/長方形 10"/>
          <p:cNvSpPr/>
          <p:nvPr/>
        </p:nvSpPr>
        <p:spPr>
          <a:xfrm>
            <a:off x="7101219" y="4268784"/>
            <a:ext cx="1080120" cy="2084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dirty="0" smtClean="0">
                <a:solidFill>
                  <a:srgbClr val="FF0000"/>
                </a:solidFill>
              </a:rPr>
              <a:t>充填所２</a:t>
            </a:r>
            <a:endParaRPr kumimoji="1" lang="ja-JP" altLang="en-US" sz="1500" dirty="0">
              <a:solidFill>
                <a:srgbClr val="FF0000"/>
              </a:solidFill>
            </a:endParaRPr>
          </a:p>
        </p:txBody>
      </p:sp>
    </p:spTree>
    <p:extLst>
      <p:ext uri="{BB962C8B-B14F-4D97-AF65-F5344CB8AC3E}">
        <p14:creationId xmlns:p14="http://schemas.microsoft.com/office/powerpoint/2010/main" val="1484710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5</a:t>
            </a:fld>
            <a:endParaRPr kumimoji="1" lang="ja-JP" altLang="en-US"/>
          </a:p>
        </p:txBody>
      </p:sp>
      <p:sp>
        <p:nvSpPr>
          <p:cNvPr id="3" name="タイトル 2"/>
          <p:cNvSpPr>
            <a:spLocks noGrp="1"/>
          </p:cNvSpPr>
          <p:nvPr>
            <p:ph type="title"/>
          </p:nvPr>
        </p:nvSpPr>
        <p:spPr>
          <a:xfrm>
            <a:off x="128464" y="404664"/>
            <a:ext cx="9505503" cy="461665"/>
          </a:xfrm>
        </p:spPr>
        <p:txBody>
          <a:bodyPr/>
          <a:lstStyle/>
          <a:p>
            <a:pPr marL="342900" indent="-342900"/>
            <a:r>
              <a:rPr lang="ja-JP" altLang="en-US" dirty="0" smtClean="0"/>
              <a:t>５．実施のポイント②</a:t>
            </a:r>
            <a:endParaRPr lang="en-US" altLang="ja-JP" dirty="0"/>
          </a:p>
        </p:txBody>
      </p:sp>
      <p:sp>
        <p:nvSpPr>
          <p:cNvPr id="8" name="テキスト プレースホルダー 7"/>
          <p:cNvSpPr>
            <a:spLocks noGrp="1"/>
          </p:cNvSpPr>
          <p:nvPr>
            <p:ph type="body" sz="quarter" idx="17"/>
          </p:nvPr>
        </p:nvSpPr>
        <p:spPr>
          <a:xfrm>
            <a:off x="200472" y="836712"/>
            <a:ext cx="9505950" cy="432048"/>
          </a:xfrm>
        </p:spPr>
        <p:txBody>
          <a:bodyPr/>
          <a:lstStyle/>
          <a:p>
            <a:r>
              <a:rPr kumimoji="1" lang="ja-JP" altLang="en-US" sz="1300" dirty="0" smtClean="0"/>
              <a:t>高・中リスクの容器置場に関する流出防止措置の対応を時系列に明確化</a:t>
            </a:r>
            <a:endParaRPr kumimoji="1" lang="ja-JP" altLang="en-US" sz="1300" dirty="0"/>
          </a:p>
        </p:txBody>
      </p:sp>
      <p:sp>
        <p:nvSpPr>
          <p:cNvPr id="9" name="テキスト ボックス 8"/>
          <p:cNvSpPr txBox="1"/>
          <p:nvPr/>
        </p:nvSpPr>
        <p:spPr>
          <a:xfrm>
            <a:off x="200472" y="1241465"/>
            <a:ext cx="9505056" cy="1169551"/>
          </a:xfrm>
          <a:prstGeom prst="rect">
            <a:avLst/>
          </a:prstGeom>
          <a:noFill/>
        </p:spPr>
        <p:txBody>
          <a:bodyPr wrap="square" rtlCol="0">
            <a:spAutoFit/>
          </a:bodyPr>
          <a:lstStyle/>
          <a:p>
            <a:pPr marL="285750" indent="-285750">
              <a:buFont typeface="Wingdings" panose="05000000000000000000" pitchFamily="2" charset="2"/>
              <a:buChar char="u"/>
            </a:pPr>
            <a:r>
              <a:rPr lang="ja-JP" altLang="en-US" sz="1400" dirty="0" smtClean="0">
                <a:solidFill>
                  <a:srgbClr val="FF0000"/>
                </a:solidFill>
              </a:rPr>
              <a:t>高リスク容器置場の実施事項</a:t>
            </a:r>
            <a:endParaRPr lang="en-US" altLang="ja-JP" sz="1400" dirty="0" smtClean="0">
              <a:solidFill>
                <a:srgbClr val="FF0000"/>
              </a:solidFill>
            </a:endParaRPr>
          </a:p>
          <a:p>
            <a:r>
              <a:rPr lang="ja-JP" altLang="en-US" sz="1400" dirty="0"/>
              <a:t>・容器置場周囲について浸水に耐えうる強度の壁構造、又はシャッター構造又は金網</a:t>
            </a:r>
            <a:r>
              <a:rPr lang="ja-JP" altLang="en-US" sz="1400" dirty="0" smtClean="0"/>
              <a:t>構造等</a:t>
            </a:r>
            <a:r>
              <a:rPr lang="ja-JP" altLang="en-US" sz="1400" dirty="0"/>
              <a:t>への設置</a:t>
            </a:r>
            <a:r>
              <a:rPr lang="ja-JP" altLang="en-US" sz="1400" dirty="0" smtClean="0"/>
              <a:t>。</a:t>
            </a:r>
            <a:endParaRPr lang="en-US" altLang="ja-JP" sz="1400" dirty="0" smtClean="0"/>
          </a:p>
          <a:p>
            <a:r>
              <a:rPr lang="ja-JP" altLang="en-US" sz="1400" dirty="0" smtClean="0"/>
              <a:t>・上記が困難な場合は、網</a:t>
            </a:r>
            <a:r>
              <a:rPr lang="ja-JP" altLang="en-US" sz="1400" dirty="0"/>
              <a:t>ネット</a:t>
            </a:r>
            <a:r>
              <a:rPr lang="ja-JP" altLang="en-US" sz="1400" dirty="0" smtClean="0"/>
              <a:t>をフック</a:t>
            </a:r>
            <a:r>
              <a:rPr lang="ja-JP" altLang="en-US" sz="1400" dirty="0"/>
              <a:t>等に固定することで容器の浮上を防止する</a:t>
            </a:r>
            <a:r>
              <a:rPr lang="ja-JP" altLang="en-US" sz="1400" dirty="0" smtClean="0"/>
              <a:t>。</a:t>
            </a:r>
            <a:endParaRPr lang="ja-JP" altLang="en-US" sz="1400" dirty="0"/>
          </a:p>
          <a:p>
            <a:pPr marL="285750" indent="-285750">
              <a:buFont typeface="Wingdings" panose="05000000000000000000" pitchFamily="2" charset="2"/>
              <a:buChar char="u"/>
            </a:pPr>
            <a:r>
              <a:rPr lang="ja-JP" altLang="en-US" sz="1400" dirty="0" smtClean="0">
                <a:solidFill>
                  <a:srgbClr val="FF0000"/>
                </a:solidFill>
              </a:rPr>
              <a:t>中リスク容器置場の実施事項</a:t>
            </a:r>
            <a:endParaRPr lang="en-US" altLang="ja-JP" sz="1400" dirty="0" smtClean="0">
              <a:solidFill>
                <a:srgbClr val="FF0000"/>
              </a:solidFill>
            </a:endParaRPr>
          </a:p>
          <a:p>
            <a:r>
              <a:rPr lang="ja-JP" altLang="en-US" sz="1400" dirty="0" smtClean="0"/>
              <a:t>・ロープ又は鎖若しくはラッシングベルト、角リング等により固定する。</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7016" y="2996952"/>
            <a:ext cx="2592288" cy="16945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0427" y="2924944"/>
            <a:ext cx="2088232" cy="17796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2560" y="2747284"/>
            <a:ext cx="2814252" cy="22322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5" name="表 4"/>
          <p:cNvGraphicFramePr>
            <a:graphicFrameLocks noGrp="1"/>
          </p:cNvGraphicFramePr>
          <p:nvPr>
            <p:extLst>
              <p:ext uri="{D42A27DB-BD31-4B8C-83A1-F6EECF244321}">
                <p14:modId xmlns:p14="http://schemas.microsoft.com/office/powerpoint/2010/main" val="85280781"/>
              </p:ext>
            </p:extLst>
          </p:nvPr>
        </p:nvGraphicFramePr>
        <p:xfrm>
          <a:off x="200472" y="2411016"/>
          <a:ext cx="9649074" cy="2608925"/>
        </p:xfrm>
        <a:graphic>
          <a:graphicData uri="http://schemas.openxmlformats.org/drawingml/2006/table">
            <a:tbl>
              <a:tblPr firstRow="1" bandRow="1">
                <a:tableStyleId>{5940675A-B579-460E-94D1-54222C63F5DA}</a:tableStyleId>
              </a:tblPr>
              <a:tblGrid>
                <a:gridCol w="4824537"/>
                <a:gridCol w="4824537"/>
              </a:tblGrid>
              <a:tr h="260737">
                <a:tc>
                  <a:txBody>
                    <a:bodyPr/>
                    <a:lstStyle/>
                    <a:p>
                      <a:pPr algn="ctr"/>
                      <a:r>
                        <a:rPr kumimoji="1" lang="ja-JP" altLang="en-US" sz="1400" dirty="0" smtClean="0"/>
                        <a:t>高リスク容器置場の対応</a:t>
                      </a:r>
                      <a:endParaRPr kumimoji="1" lang="ja-JP" altLang="en-US" sz="1400" dirty="0"/>
                    </a:p>
                  </a:txBody>
                  <a:tcPr/>
                </a:tc>
                <a:tc>
                  <a:txBody>
                    <a:bodyPr/>
                    <a:lstStyle/>
                    <a:p>
                      <a:pPr algn="ctr"/>
                      <a:r>
                        <a:rPr kumimoji="1" lang="ja-JP" altLang="en-US" sz="1400" dirty="0" smtClean="0"/>
                        <a:t>中リスク容器置場の対応</a:t>
                      </a:r>
                      <a:endParaRPr kumimoji="1" lang="ja-JP" altLang="en-US" sz="1400" dirty="0"/>
                    </a:p>
                  </a:txBody>
                  <a:tcPr/>
                </a:tc>
              </a:tr>
              <a:tr h="2304125">
                <a:tc>
                  <a:txBody>
                    <a:bodyPr/>
                    <a:lstStyle/>
                    <a:p>
                      <a:endParaRPr kumimoji="1" lang="ja-JP" altLang="en-US" dirty="0"/>
                    </a:p>
                  </a:txBody>
                  <a:tcPr/>
                </a:tc>
                <a:tc>
                  <a:txBody>
                    <a:bodyPr/>
                    <a:lstStyle/>
                    <a:p>
                      <a:endParaRPr kumimoji="1" lang="ja-JP" altLang="en-US" dirty="0"/>
                    </a:p>
                  </a:txBody>
                  <a:tcPr/>
                </a:tc>
              </a:tr>
            </a:tbl>
          </a:graphicData>
        </a:graphic>
      </p:graphicFrame>
      <p:graphicFrame>
        <p:nvGraphicFramePr>
          <p:cNvPr id="7" name="図表 6"/>
          <p:cNvGraphicFramePr/>
          <p:nvPr>
            <p:extLst>
              <p:ext uri="{D42A27DB-BD31-4B8C-83A1-F6EECF244321}">
                <p14:modId xmlns:p14="http://schemas.microsoft.com/office/powerpoint/2010/main" val="3257125457"/>
              </p:ext>
            </p:extLst>
          </p:nvPr>
        </p:nvGraphicFramePr>
        <p:xfrm>
          <a:off x="200472" y="5085185"/>
          <a:ext cx="9577064" cy="144016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365157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6</a:t>
            </a:fld>
            <a:endParaRPr kumimoji="1" lang="ja-JP" altLang="en-US"/>
          </a:p>
        </p:txBody>
      </p:sp>
      <p:sp>
        <p:nvSpPr>
          <p:cNvPr id="3" name="タイトル 2"/>
          <p:cNvSpPr>
            <a:spLocks noGrp="1"/>
          </p:cNvSpPr>
          <p:nvPr>
            <p:ph type="title"/>
          </p:nvPr>
        </p:nvSpPr>
        <p:spPr>
          <a:xfrm>
            <a:off x="200472" y="548680"/>
            <a:ext cx="9505503" cy="461665"/>
          </a:xfrm>
        </p:spPr>
        <p:txBody>
          <a:bodyPr/>
          <a:lstStyle/>
          <a:p>
            <a:pPr marL="342900" indent="-342900"/>
            <a:r>
              <a:rPr lang="ja-JP" altLang="en-US" dirty="0" smtClean="0"/>
              <a:t>６．容器台帳管理のポイント</a:t>
            </a:r>
            <a:endParaRPr lang="en-US" altLang="ja-JP" dirty="0"/>
          </a:p>
        </p:txBody>
      </p:sp>
      <p:sp>
        <p:nvSpPr>
          <p:cNvPr id="8" name="テキスト プレースホルダー 7"/>
          <p:cNvSpPr>
            <a:spLocks noGrp="1"/>
          </p:cNvSpPr>
          <p:nvPr>
            <p:ph type="body" sz="quarter" idx="17"/>
          </p:nvPr>
        </p:nvSpPr>
        <p:spPr>
          <a:xfrm>
            <a:off x="200472" y="1052736"/>
            <a:ext cx="9505950" cy="556664"/>
          </a:xfrm>
        </p:spPr>
        <p:txBody>
          <a:bodyPr/>
          <a:lstStyle/>
          <a:p>
            <a:r>
              <a:rPr kumimoji="1" lang="ja-JP" altLang="en-US" sz="2200" dirty="0" smtClean="0"/>
              <a:t>容器台帳の二元管理　高リスク置場にあっては発災前のリスト出力</a:t>
            </a:r>
            <a:endParaRPr kumimoji="1" lang="ja-JP" altLang="en-US" sz="2200" dirty="0"/>
          </a:p>
        </p:txBody>
      </p:sp>
      <p:sp>
        <p:nvSpPr>
          <p:cNvPr id="9" name="テキスト ボックス 8"/>
          <p:cNvSpPr txBox="1"/>
          <p:nvPr/>
        </p:nvSpPr>
        <p:spPr>
          <a:xfrm>
            <a:off x="200472" y="1628800"/>
            <a:ext cx="9505056" cy="4524315"/>
          </a:xfrm>
          <a:prstGeom prst="rect">
            <a:avLst/>
          </a:prstGeom>
          <a:noFill/>
        </p:spPr>
        <p:txBody>
          <a:bodyPr wrap="square" rtlCol="0">
            <a:spAutoFit/>
          </a:bodyPr>
          <a:lstStyle/>
          <a:p>
            <a:r>
              <a:rPr lang="ja-JP" altLang="en-US" dirty="0" smtClean="0">
                <a:solidFill>
                  <a:srgbClr val="FF0000"/>
                </a:solidFill>
              </a:rPr>
              <a:t>①容器台帳の二元管理</a:t>
            </a:r>
            <a:endParaRPr lang="ja-JP" altLang="en-US" dirty="0">
              <a:solidFill>
                <a:srgbClr val="FF0000"/>
              </a:solidFill>
            </a:endParaRPr>
          </a:p>
          <a:p>
            <a:r>
              <a:rPr lang="ja-JP" altLang="en-US" dirty="0" smtClean="0"/>
              <a:t>大規模</a:t>
            </a:r>
            <a:r>
              <a:rPr lang="ja-JP" altLang="en-US" dirty="0"/>
              <a:t>災害時には、事務所を含めて被害にあうことで、容器に関する電子データが破損してしまい、その際に流出容器データが不明になるリスクがある</a:t>
            </a:r>
            <a:r>
              <a:rPr lang="ja-JP" altLang="en-US" dirty="0" smtClean="0"/>
              <a:t>。最悪の場合、流出した容器の管理番号、型式、本数まで</a:t>
            </a:r>
            <a:r>
              <a:rPr lang="ja-JP" altLang="en-US" dirty="0"/>
              <a:t>も</a:t>
            </a:r>
            <a:r>
              <a:rPr lang="ja-JP" altLang="en-US" dirty="0" smtClean="0"/>
              <a:t>が把握できないことになりかねない。</a:t>
            </a:r>
            <a:endParaRPr lang="en-US" altLang="ja-JP" dirty="0" smtClean="0"/>
          </a:p>
          <a:p>
            <a:r>
              <a:rPr lang="ja-JP" altLang="en-US" dirty="0" smtClean="0"/>
              <a:t>これら</a:t>
            </a:r>
            <a:r>
              <a:rPr lang="ja-JP" altLang="en-US" dirty="0"/>
              <a:t>の事態に備えて、容器データの管理については、二元管理を行うことが望ましい。</a:t>
            </a:r>
          </a:p>
          <a:p>
            <a:endParaRPr lang="en-US" altLang="ja-JP" dirty="0" smtClean="0"/>
          </a:p>
          <a:p>
            <a:r>
              <a:rPr lang="en-US" altLang="ja-JP" dirty="0" smtClean="0">
                <a:solidFill>
                  <a:srgbClr val="FF0000"/>
                </a:solidFill>
              </a:rPr>
              <a:t>【</a:t>
            </a:r>
            <a:r>
              <a:rPr lang="ja-JP" altLang="en-US" dirty="0">
                <a:solidFill>
                  <a:srgbClr val="FF0000"/>
                </a:solidFill>
              </a:rPr>
              <a:t>容器台帳管理の二元化の例示</a:t>
            </a:r>
            <a:r>
              <a:rPr lang="en-US" altLang="ja-JP" dirty="0">
                <a:solidFill>
                  <a:srgbClr val="FF0000"/>
                </a:solidFill>
              </a:rPr>
              <a:t>】</a:t>
            </a:r>
          </a:p>
          <a:p>
            <a:r>
              <a:rPr lang="en-US" altLang="ja-JP" dirty="0" smtClean="0"/>
              <a:t>【</a:t>
            </a:r>
            <a:r>
              <a:rPr lang="ja-JP" altLang="en-US" dirty="0" smtClean="0"/>
              <a:t>事</a:t>
            </a:r>
            <a:r>
              <a:rPr lang="ja-JP" altLang="en-US" dirty="0"/>
              <a:t>業者単独による</a:t>
            </a:r>
            <a:r>
              <a:rPr lang="ja-JP" altLang="en-US" dirty="0" smtClean="0"/>
              <a:t>対応例</a:t>
            </a:r>
            <a:r>
              <a:rPr lang="en-US" altLang="ja-JP" dirty="0" smtClean="0"/>
              <a:t>】</a:t>
            </a:r>
          </a:p>
          <a:p>
            <a:r>
              <a:rPr lang="ja-JP" altLang="en-US" dirty="0" smtClean="0"/>
              <a:t>電子化</a:t>
            </a:r>
            <a:r>
              <a:rPr lang="ja-JP" altLang="en-US" dirty="0"/>
              <a:t>されたデータをインターネットのデータ管理（クラウドコンピューティング）等を活用して保管する。</a:t>
            </a:r>
          </a:p>
          <a:p>
            <a:r>
              <a:rPr lang="en-US" altLang="ja-JP" dirty="0" smtClean="0"/>
              <a:t>【</a:t>
            </a:r>
            <a:r>
              <a:rPr lang="ja-JP" altLang="en-US" dirty="0" smtClean="0"/>
              <a:t>他</a:t>
            </a:r>
            <a:r>
              <a:rPr lang="ja-JP" altLang="en-US" dirty="0"/>
              <a:t>事業所、他事業者を含めた</a:t>
            </a:r>
            <a:r>
              <a:rPr lang="ja-JP" altLang="en-US" dirty="0" smtClean="0"/>
              <a:t>対応例</a:t>
            </a:r>
            <a:r>
              <a:rPr lang="en-US" altLang="ja-JP" dirty="0" smtClean="0"/>
              <a:t>】</a:t>
            </a:r>
          </a:p>
          <a:p>
            <a:r>
              <a:rPr lang="ja-JP" altLang="en-US" dirty="0" smtClean="0"/>
              <a:t>本社</a:t>
            </a:r>
            <a:r>
              <a:rPr lang="ja-JP" altLang="en-US" dirty="0"/>
              <a:t>と支社及び関連会社等で電子化されたデータを二元管理する。</a:t>
            </a:r>
          </a:p>
          <a:p>
            <a:endParaRPr lang="en-US" altLang="ja-JP" dirty="0"/>
          </a:p>
          <a:p>
            <a:r>
              <a:rPr lang="ja-JP" altLang="en-US" dirty="0" smtClean="0">
                <a:solidFill>
                  <a:srgbClr val="FF0000"/>
                </a:solidFill>
              </a:rPr>
              <a:t>②発災直前の対応（高リスク容器置場での直前の対応）</a:t>
            </a:r>
            <a:endParaRPr lang="en-US" altLang="ja-JP" dirty="0" smtClean="0">
              <a:solidFill>
                <a:srgbClr val="FF0000"/>
              </a:solidFill>
            </a:endParaRPr>
          </a:p>
          <a:p>
            <a:r>
              <a:rPr lang="ja-JP" altLang="en-US" dirty="0" smtClean="0"/>
              <a:t>・万が一</a:t>
            </a:r>
            <a:r>
              <a:rPr lang="ja-JP" altLang="en-US" dirty="0"/>
              <a:t>、充てん容器が敷地外流出することに備え、敷地内にある容器本数の把握を行う。具体的には、容器</a:t>
            </a:r>
            <a:r>
              <a:rPr lang="ja-JP" altLang="en-US" dirty="0" smtClean="0"/>
              <a:t>データを紙媒体等に出力</a:t>
            </a:r>
            <a:r>
              <a:rPr lang="ja-JP" altLang="en-US" dirty="0"/>
              <a:t>を行い、避難時に持ち出しをする準備を行う。</a:t>
            </a:r>
          </a:p>
        </p:txBody>
      </p:sp>
    </p:spTree>
    <p:extLst>
      <p:ext uri="{BB962C8B-B14F-4D97-AF65-F5344CB8AC3E}">
        <p14:creationId xmlns:p14="http://schemas.microsoft.com/office/powerpoint/2010/main" val="9378689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3210</TotalTime>
  <Words>806</Words>
  <Application>Microsoft Office PowerPoint</Application>
  <PresentationFormat>A4 210 x 297 mm</PresentationFormat>
  <Paragraphs>98</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アーバン</vt:lpstr>
      <vt:lpstr>【補足】 流出防止対策 実施のポイント解説</vt:lpstr>
      <vt:lpstr>１．業界自主基準の見直し</vt:lpstr>
      <vt:lpstr>２．実施のポイント①</vt:lpstr>
      <vt:lpstr>３．リスク区分別けの解説</vt:lpstr>
      <vt:lpstr>４．ハザードマップの確認の仕方</vt:lpstr>
      <vt:lpstr>５．実施のポイント②</vt:lpstr>
      <vt:lpstr>６．容器台帳管理のポイント</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Windows ユーザー</dc:creator>
  <cp:lastModifiedBy>jlsa011</cp:lastModifiedBy>
  <cp:revision>121</cp:revision>
  <cp:lastPrinted>2018-10-31T01:04:47Z</cp:lastPrinted>
  <dcterms:created xsi:type="dcterms:W3CDTF">2018-07-11T07:47:58Z</dcterms:created>
  <dcterms:modified xsi:type="dcterms:W3CDTF">2018-11-08T00:01:40Z</dcterms:modified>
</cp:coreProperties>
</file>